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ilizado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2593" autoAdjust="0"/>
  </p:normalViewPr>
  <p:slideViewPr>
    <p:cSldViewPr snapToGrid="0" snapToObjects="1">
      <p:cViewPr>
        <p:scale>
          <a:sx n="93" d="100"/>
          <a:sy n="93" d="100"/>
        </p:scale>
        <p:origin x="-10968" y="-7632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5CCE5-4913-7845-9DAE-352AA977E6BD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E4A8F-41FA-0549-A42C-E83298F0DE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75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F3EF5-FF3A-084E-AE43-F11DE0B6EB15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E0908-FBF2-4C44-B675-C86AD4D16C3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875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44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54E9-43C7-C14C-9DC7-241FADBBA79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15E5-B396-9648-8DA7-D6A67D29911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54E9-43C7-C14C-9DC7-241FADBBA79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15E5-B396-9648-8DA7-D6A67D29911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54E9-43C7-C14C-9DC7-241FADBBA79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15E5-B396-9648-8DA7-D6A67D29911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54E9-43C7-C14C-9DC7-241FADBBA79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15E5-B396-9648-8DA7-D6A67D29911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54E9-43C7-C14C-9DC7-241FADBBA79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15E5-B396-9648-8DA7-D6A67D29911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54E9-43C7-C14C-9DC7-241FADBBA79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15E5-B396-9648-8DA7-D6A67D29911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54E9-43C7-C14C-9DC7-241FADBBA79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15E5-B396-9648-8DA7-D6A67D29911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54E9-43C7-C14C-9DC7-241FADBBA79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15E5-B396-9648-8DA7-D6A67D29911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54E9-43C7-C14C-9DC7-241FADBBA79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15E5-B396-9648-8DA7-D6A67D29911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54E9-43C7-C14C-9DC7-241FADBBA79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15E5-B396-9648-8DA7-D6A67D29911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54E9-43C7-C14C-9DC7-241FADBBA79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15E5-B396-9648-8DA7-D6A67D29911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954E9-43C7-C14C-9DC7-241FADBBA793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B15E5-B396-9648-8DA7-D6A67D29911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3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7.png"/><Relationship Id="rId18" Type="http://schemas.openxmlformats.org/officeDocument/2006/relationships/hyperlink" Target="https://www.youtube.com/watch?v=wqd8Cd9-cvQ" TargetMode="External"/><Relationship Id="rId26" Type="http://schemas.openxmlformats.org/officeDocument/2006/relationships/image" Target="../media/image16.jpeg"/><Relationship Id="rId3" Type="http://schemas.openxmlformats.org/officeDocument/2006/relationships/image" Target="../media/image1.jpg"/><Relationship Id="rId21" Type="http://schemas.openxmlformats.org/officeDocument/2006/relationships/image" Target="../media/image12.jpeg"/><Relationship Id="rId7" Type="http://schemas.openxmlformats.org/officeDocument/2006/relationships/image" Target="../media/image2.png"/><Relationship Id="rId12" Type="http://schemas.openxmlformats.org/officeDocument/2006/relationships/hyperlink" Target="https://youtu.be/7ElvNE0kWYU" TargetMode="External"/><Relationship Id="rId17" Type="http://schemas.openxmlformats.org/officeDocument/2006/relationships/image" Target="../media/image10.jpeg"/><Relationship Id="rId25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jpeg"/><Relationship Id="rId20" Type="http://schemas.openxmlformats.org/officeDocument/2006/relationships/hyperlink" Target="https://youtu.be/3JZdPPQNIno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limate-action.info/" TargetMode="External"/><Relationship Id="rId11" Type="http://schemas.openxmlformats.org/officeDocument/2006/relationships/image" Target="../media/image6.jpeg"/><Relationship Id="rId24" Type="http://schemas.openxmlformats.org/officeDocument/2006/relationships/image" Target="../media/image14.jpeg"/><Relationship Id="rId5" Type="http://schemas.openxmlformats.org/officeDocument/2006/relationships/hyperlink" Target="https://www.nasa.gov/press-release/nasa-noaa-analyses-reveal" TargetMode="External"/><Relationship Id="rId15" Type="http://schemas.openxmlformats.org/officeDocument/2006/relationships/hyperlink" Target="https://youtu.be/IRM9iIdl0xM" TargetMode="External"/><Relationship Id="rId23" Type="http://schemas.openxmlformats.org/officeDocument/2006/relationships/hyperlink" Target="https://www.youtube.com/watch?v=0kGakb8ULeA" TargetMode="External"/><Relationship Id="rId10" Type="http://schemas.openxmlformats.org/officeDocument/2006/relationships/image" Target="../media/image5.jpeg"/><Relationship Id="rId19" Type="http://schemas.openxmlformats.org/officeDocument/2006/relationships/image" Target="../media/image11.jpeg"/><Relationship Id="rId4" Type="http://schemas.openxmlformats.org/officeDocument/2006/relationships/hyperlink" Target="https://public.wmo.int/en/media/press-release/2019-concludes-decade-of-exceptional-global-heat-and-high-impact-weather" TargetMode="External"/><Relationship Id="rId9" Type="http://schemas.openxmlformats.org/officeDocument/2006/relationships/image" Target="../media/image4.jpeg"/><Relationship Id="rId14" Type="http://schemas.openxmlformats.org/officeDocument/2006/relationships/image" Target="../media/image8.jpeg"/><Relationship Id="rId2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392202" y="3472135"/>
            <a:ext cx="253269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MaiActing</a:t>
            </a:r>
            <a:r>
              <a:rPr lang="en-US" sz="7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Portugal Changing! </a:t>
            </a:r>
            <a:endParaRPr lang="pt-PT" sz="7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sz="7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7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Climate Action Project in an 8</a:t>
            </a:r>
            <a:r>
              <a:rPr lang="en-GB" sz="7200" b="1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GB" sz="7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grade CLIL Class</a:t>
            </a:r>
            <a:endParaRPr lang="pt-PT" sz="7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097484" y="6201976"/>
            <a:ext cx="257339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Isabel Allen, Isaura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Magalhães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Luísa Santos</a:t>
            </a:r>
            <a:endParaRPr lang="pt-P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Agrupamento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Escolas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da Maia, Maia, Portugal</a:t>
            </a:r>
            <a:endParaRPr lang="pt-P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isaura.magalhaes</a:t>
            </a:r>
            <a:r>
              <a:rPr lang="pt-PT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aemaia.com </a:t>
            </a:r>
            <a:endParaRPr lang="pt-P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4413574" y="32803564"/>
            <a:ext cx="7632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4178608" y="37914943"/>
            <a:ext cx="45719" cy="1154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8" y="559830"/>
            <a:ext cx="12428372" cy="2238375"/>
          </a:xfrm>
          <a:prstGeom prst="rect">
            <a:avLst/>
          </a:prstGeom>
        </p:spPr>
      </p:pic>
      <p:sp>
        <p:nvSpPr>
          <p:cNvPr id="30" name="CaixaDeTexto 29"/>
          <p:cNvSpPr txBox="1"/>
          <p:nvPr/>
        </p:nvSpPr>
        <p:spPr>
          <a:xfrm>
            <a:off x="1801350" y="17038746"/>
            <a:ext cx="5336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lang="pt-PT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15370288" y="9354809"/>
            <a:ext cx="8807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pt-PT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1530972" y="18698297"/>
            <a:ext cx="70850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 algn="just">
              <a:spcAft>
                <a:spcPts val="1000"/>
              </a:spcAft>
              <a:tabLst>
                <a:tab pos="215900" algn="l"/>
              </a:tabLst>
            </a:pPr>
            <a:r>
              <a:rPr lang="en-GB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Every week students had some questions for the week to reflect on and, after exploring possibilities, they had to present a collective action related to those questions. Each week the work done as well as a video with the actions taken, done using the APP </a:t>
            </a:r>
            <a:r>
              <a:rPr lang="en-GB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Powtoon</a:t>
            </a:r>
            <a:r>
              <a:rPr lang="en-GB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were shared in the Climate Action website.</a:t>
            </a:r>
            <a:endParaRPr lang="pt-PT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1250148" y="11319684"/>
            <a:ext cx="72807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 algn="just">
              <a:spcAft>
                <a:spcPts val="225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Students from the 8</a:t>
            </a:r>
            <a:r>
              <a:rPr lang="en-US" sz="28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grade, class D, from the School Cluster of Maia participated in the Climate Change Project 2021. This project </a:t>
            </a:r>
            <a:r>
              <a:rPr lang="en-US" sz="2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aimed to use project-based learning to increase understanding and engagement with these key real-world issues, while improving problem-solving and critical thinking skills, building empathy, and fostering creativity and collaboration.</a:t>
            </a:r>
            <a:endParaRPr lang="pt-PT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1870259" y="9904191"/>
            <a:ext cx="4861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PT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1379038" y="24846392"/>
            <a:ext cx="5644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Conclusions </a:t>
            </a:r>
            <a:endParaRPr lang="pt-PT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1550622" y="25995314"/>
            <a:ext cx="70654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 algn="just">
              <a:spcAft>
                <a:spcPts val="1000"/>
              </a:spcAft>
              <a:tabLst>
                <a:tab pos="215900" algn="l"/>
              </a:tabLst>
            </a:pPr>
            <a:r>
              <a:rPr lang="pt-PT" sz="2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</a:t>
            </a:r>
            <a:r>
              <a:rPr lang="pt-PT" sz="2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2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project</a:t>
            </a:r>
            <a:r>
              <a:rPr lang="pt-PT" sz="2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2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promoted</a:t>
            </a:r>
            <a:r>
              <a:rPr lang="pt-PT" sz="2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2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</a:t>
            </a:r>
            <a:r>
              <a:rPr lang="pt-PT" sz="2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2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expansion</a:t>
            </a:r>
            <a:r>
              <a:rPr lang="pt-PT" sz="2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2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</a:t>
            </a:r>
            <a:r>
              <a:rPr lang="pt-PT" sz="2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2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students</a:t>
            </a:r>
            <a:r>
              <a:rPr lang="pt-PT" sz="2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' </a:t>
            </a:r>
            <a:r>
              <a:rPr lang="pt-PT" sz="2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scientific</a:t>
            </a:r>
            <a:r>
              <a:rPr lang="pt-PT" sz="2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2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knowledge</a:t>
            </a:r>
            <a:r>
              <a:rPr lang="pt-PT" sz="2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pt-PT" sz="2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developed</a:t>
            </a:r>
            <a:r>
              <a:rPr lang="pt-PT" sz="2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2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their</a:t>
            </a:r>
            <a:r>
              <a:rPr lang="pt-PT" sz="2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2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critical</a:t>
            </a:r>
            <a:r>
              <a:rPr lang="pt-PT" sz="2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pt-PT" sz="2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deductive</a:t>
            </a:r>
            <a:r>
              <a:rPr lang="pt-PT" sz="2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2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</a:t>
            </a:r>
            <a:r>
              <a:rPr lang="pt-PT" sz="2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2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creative</a:t>
            </a:r>
            <a:r>
              <a:rPr lang="pt-PT" sz="2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2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thinking</a:t>
            </a:r>
            <a:r>
              <a:rPr lang="pt-PT" sz="2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2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</a:t>
            </a:r>
            <a:r>
              <a:rPr lang="pt-PT" sz="2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2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fostered</a:t>
            </a:r>
            <a:r>
              <a:rPr lang="pt-PT" sz="2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pt-PT" sz="2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taste</a:t>
            </a:r>
            <a:r>
              <a:rPr lang="pt-PT" sz="2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for </a:t>
            </a:r>
            <a:r>
              <a:rPr lang="pt-PT" sz="2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science</a:t>
            </a:r>
            <a:r>
              <a:rPr lang="pt-PT" sz="2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pt-PT" sz="2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Moreover</a:t>
            </a:r>
            <a:r>
              <a:rPr lang="pt-PT" sz="2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pt-PT" sz="2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students</a:t>
            </a:r>
            <a:r>
              <a:rPr lang="pt-PT" sz="2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2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had</a:t>
            </a:r>
            <a:r>
              <a:rPr lang="pt-PT" sz="2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2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</a:t>
            </a:r>
            <a:r>
              <a:rPr lang="pt-PT" sz="2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2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opportunity</a:t>
            </a:r>
            <a:r>
              <a:rPr lang="pt-PT" sz="2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 </a:t>
            </a:r>
            <a:r>
              <a:rPr lang="pt-PT" sz="2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form</a:t>
            </a:r>
            <a:r>
              <a:rPr lang="pt-PT" sz="2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positive </a:t>
            </a:r>
            <a:r>
              <a:rPr lang="pt-PT" sz="2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habits</a:t>
            </a:r>
            <a:r>
              <a:rPr lang="pt-PT" sz="2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2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</a:t>
            </a:r>
            <a:r>
              <a:rPr lang="pt-PT" sz="2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2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values</a:t>
            </a:r>
            <a:r>
              <a:rPr lang="pt-PT" sz="2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2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that</a:t>
            </a:r>
            <a:r>
              <a:rPr lang="pt-PT" sz="2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2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they</a:t>
            </a:r>
            <a:r>
              <a:rPr lang="pt-PT" sz="2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can </a:t>
            </a:r>
            <a:r>
              <a:rPr lang="pt-PT" sz="2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carry</a:t>
            </a:r>
            <a:r>
              <a:rPr lang="pt-PT" sz="2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2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outside</a:t>
            </a:r>
            <a:r>
              <a:rPr lang="pt-PT" sz="2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2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</a:t>
            </a:r>
            <a:r>
              <a:rPr lang="pt-PT" sz="2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2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school</a:t>
            </a:r>
            <a:r>
              <a:rPr lang="pt-PT" sz="2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2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</a:t>
            </a:r>
            <a:r>
              <a:rPr lang="pt-PT" sz="2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2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beyond</a:t>
            </a:r>
            <a:r>
              <a:rPr lang="pt-PT" sz="2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2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their</a:t>
            </a:r>
            <a:r>
              <a:rPr lang="pt-PT" sz="2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2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school</a:t>
            </a:r>
            <a:r>
              <a:rPr lang="pt-PT" sz="2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280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life</a:t>
            </a:r>
            <a:r>
              <a:rPr lang="pt-PT" sz="2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PT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1852405" y="32950338"/>
            <a:ext cx="4698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pt-PT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1513489" y="34526483"/>
            <a:ext cx="7102575" cy="478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5900" indent="-215900" algn="just">
              <a:lnSpc>
                <a:spcPct val="107000"/>
              </a:lnSpc>
              <a:spcAft>
                <a:spcPts val="800"/>
              </a:spcAft>
              <a:tabLst>
                <a:tab pos="215900" algn="l"/>
              </a:tabLst>
            </a:pP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Sierra, J. M. (2016). </a:t>
            </a: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Cooperative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projects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a CLIL </a:t>
            </a: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course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</a:t>
            </a:r>
          </a:p>
          <a:p>
            <a:pPr marL="215900" indent="-215900" algn="just">
              <a:lnSpc>
                <a:spcPct val="107000"/>
              </a:lnSpc>
              <a:spcAft>
                <a:spcPts val="800"/>
              </a:spcAft>
              <a:tabLst>
                <a:tab pos="215900" algn="l"/>
              </a:tabLst>
            </a:pP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students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think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In D. Lasagabaster &amp; A. </a:t>
            </a: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Doiz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(Eds.), </a:t>
            </a:r>
            <a:r>
              <a:rPr lang="es-E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CLIL</a:t>
            </a:r>
          </a:p>
          <a:p>
            <a:pPr marL="215900" indent="-215900" algn="just">
              <a:lnSpc>
                <a:spcPct val="107000"/>
              </a:lnSpc>
              <a:spcAft>
                <a:spcPts val="800"/>
              </a:spcAft>
              <a:tabLst>
                <a:tab pos="215900" algn="l"/>
              </a:tabLst>
            </a:pPr>
            <a:r>
              <a:rPr lang="es-E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experiences</a:t>
            </a:r>
            <a:r>
              <a:rPr lang="es-E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lang="es-E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secondary</a:t>
            </a:r>
            <a:r>
              <a:rPr lang="es-E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s-E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tertiary</a:t>
            </a:r>
            <a:r>
              <a:rPr lang="es-E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education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(pp. 69–98).</a:t>
            </a:r>
            <a:endParaRPr lang="pt-PT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15900" indent="-215900" algn="just">
              <a:lnSpc>
                <a:spcPct val="107000"/>
              </a:lnSpc>
              <a:spcAft>
                <a:spcPts val="800"/>
              </a:spcAft>
              <a:tabLst>
                <a:tab pos="215900" algn="l"/>
              </a:tabLst>
            </a:pP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Golonka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E.M., Bowles, A.R., Frank, V.M., Richardson, D.L.,</a:t>
            </a:r>
          </a:p>
          <a:p>
            <a:pPr marL="215900" indent="-215900" algn="just">
              <a:lnSpc>
                <a:spcPct val="107000"/>
              </a:lnSpc>
              <a:spcAft>
                <a:spcPts val="800"/>
              </a:spcAft>
              <a:tabLst>
                <a:tab pos="215900" algn="l"/>
              </a:tabLst>
            </a:pP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Freynik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S. (2014). </a:t>
            </a:r>
            <a:r>
              <a:rPr lang="es-E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Technologies </a:t>
            </a:r>
            <a:r>
              <a:rPr lang="es-E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</a:t>
            </a:r>
            <a:r>
              <a:rPr lang="es-E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foreign</a:t>
            </a:r>
            <a:r>
              <a:rPr lang="es-E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language</a:t>
            </a:r>
            <a:r>
              <a:rPr lang="es-E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learning</a:t>
            </a:r>
            <a:r>
              <a:rPr lang="es-E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A</a:t>
            </a:r>
          </a:p>
          <a:p>
            <a:pPr marL="215900" indent="-215900" algn="just">
              <a:lnSpc>
                <a:spcPct val="107000"/>
              </a:lnSpc>
              <a:spcAft>
                <a:spcPts val="800"/>
              </a:spcAft>
              <a:tabLst>
                <a:tab pos="215900" algn="l"/>
              </a:tabLst>
            </a:pPr>
            <a:r>
              <a:rPr lang="es-E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review</a:t>
            </a:r>
            <a:r>
              <a:rPr lang="es-E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s-E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technology</a:t>
            </a:r>
            <a:r>
              <a:rPr lang="es-E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types</a:t>
            </a:r>
            <a:r>
              <a:rPr lang="es-E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s-E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their</a:t>
            </a:r>
            <a:r>
              <a:rPr lang="es-E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effectiveness</a:t>
            </a:r>
            <a:r>
              <a:rPr lang="es-E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s-E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Computer</a:t>
            </a:r>
            <a:endParaRPr lang="es-E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15900" indent="-215900" algn="just">
              <a:lnSpc>
                <a:spcPct val="107000"/>
              </a:lnSpc>
              <a:spcAft>
                <a:spcPts val="800"/>
              </a:spcAft>
              <a:tabLst>
                <a:tab pos="215900" algn="l"/>
              </a:tabLst>
            </a:pPr>
            <a:r>
              <a:rPr lang="es-E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Assisted</a:t>
            </a:r>
            <a:r>
              <a:rPr lang="es-E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Language</a:t>
            </a:r>
            <a:r>
              <a:rPr lang="es-E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Learning</a:t>
            </a:r>
            <a:r>
              <a:rPr lang="es-E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27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70–105.</a:t>
            </a:r>
            <a:endParaRPr lang="pt-PT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6070" indent="-306070" algn="just">
              <a:spcAft>
                <a:spcPts val="1000"/>
              </a:spcAft>
            </a:pPr>
            <a:r>
              <a:rPr lang="en-GB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https://public.wmo.int/en/media/press-release/2019-concludes</a:t>
            </a:r>
          </a:p>
          <a:p>
            <a:pPr marL="306070" indent="-306070" algn="just">
              <a:spcAft>
                <a:spcPts val="1000"/>
              </a:spcAft>
            </a:pPr>
            <a:r>
              <a:rPr lang="en-GB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decade-of-exceptional-global-heat-and-high-impact-weather</a:t>
            </a:r>
            <a:endParaRPr lang="pt-PT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6070" indent="-306070" algn="just">
              <a:spcAft>
                <a:spcPts val="1000"/>
              </a:spcAft>
            </a:pPr>
            <a:r>
              <a:rPr lang="en-US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https://www.nasa.gov/press-release/nasa-noaa-analyses-reveal</a:t>
            </a:r>
            <a:endParaRPr lang="en-US" sz="1800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6070" indent="-306070" algn="just">
              <a:spcAft>
                <a:spcPts val="1000"/>
              </a:spcAft>
            </a:pPr>
            <a:r>
              <a:rPr lang="en-US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2019-second-warmest-year-on-record</a:t>
            </a:r>
            <a:endParaRPr lang="en-GB" sz="1800" u="sng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6070" indent="-306070" algn="just">
              <a:spcAft>
                <a:spcPts val="1000"/>
              </a:spcAft>
            </a:pPr>
            <a:r>
              <a:rPr lang="en-GB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https://www.climate-action.info/</a:t>
            </a:r>
            <a:endParaRPr lang="pt-PT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C:\Users\professor.SECMAIA\Desktop\aemaia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0911" y="307418"/>
            <a:ext cx="3743489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8F0F1E1C-1468-47F6-8329-CF70A96215F2}"/>
              </a:ext>
            </a:extLst>
          </p:cNvPr>
          <p:cNvSpPr/>
          <p:nvPr/>
        </p:nvSpPr>
        <p:spPr>
          <a:xfrm>
            <a:off x="15300177" y="10750915"/>
            <a:ext cx="14394223" cy="765209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6" name="Retângulo: Cantos Arredondados 45">
            <a:extLst>
              <a:ext uri="{FF2B5EF4-FFF2-40B4-BE49-F238E27FC236}">
                <a16:creationId xmlns:a16="http://schemas.microsoft.com/office/drawing/2014/main" id="{5E2A91FD-AA59-4111-99EC-A682BF82A02F}"/>
              </a:ext>
            </a:extLst>
          </p:cNvPr>
          <p:cNvSpPr/>
          <p:nvPr/>
        </p:nvSpPr>
        <p:spPr>
          <a:xfrm>
            <a:off x="8988576" y="19899692"/>
            <a:ext cx="9954878" cy="83828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E63BF605-7DB2-429D-964A-CF1F244792C1}"/>
              </a:ext>
            </a:extLst>
          </p:cNvPr>
          <p:cNvSpPr/>
          <p:nvPr/>
        </p:nvSpPr>
        <p:spPr>
          <a:xfrm>
            <a:off x="21215484" y="20987640"/>
            <a:ext cx="8478916" cy="606992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B8A93EA4-9691-4284-9C4A-245CC8CDB241}"/>
              </a:ext>
            </a:extLst>
          </p:cNvPr>
          <p:cNvSpPr/>
          <p:nvPr/>
        </p:nvSpPr>
        <p:spPr>
          <a:xfrm>
            <a:off x="9031744" y="12259644"/>
            <a:ext cx="5649706" cy="527527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AF0EBF25-4477-48B7-AAF2-E3D6F6F5CB82}"/>
              </a:ext>
            </a:extLst>
          </p:cNvPr>
          <p:cNvSpPr/>
          <p:nvPr/>
        </p:nvSpPr>
        <p:spPr>
          <a:xfrm>
            <a:off x="9157124" y="31393273"/>
            <a:ext cx="8956763" cy="710677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CDFBE641-E8CB-4138-AB77-983F1AE1B336}"/>
              </a:ext>
            </a:extLst>
          </p:cNvPr>
          <p:cNvSpPr/>
          <p:nvPr/>
        </p:nvSpPr>
        <p:spPr>
          <a:xfrm>
            <a:off x="19739522" y="28899226"/>
            <a:ext cx="9954878" cy="1184315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64D71744-7985-498F-B97B-B7AA83BC0667}"/>
              </a:ext>
            </a:extLst>
          </p:cNvPr>
          <p:cNvSpPr/>
          <p:nvPr/>
        </p:nvSpPr>
        <p:spPr>
          <a:xfrm>
            <a:off x="10431410" y="12699985"/>
            <a:ext cx="2557431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  <a:spcBef>
                <a:spcPts val="1349"/>
              </a:spcBef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</a:tabLst>
              <a:defRPr sz="1800"/>
            </a:pPr>
            <a:r>
              <a:rPr lang="pt-BR" sz="5400" b="1" dirty="0"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Week 1</a:t>
            </a: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331BAC16-EB4C-43FE-9273-592DB9952B44}"/>
              </a:ext>
            </a:extLst>
          </p:cNvPr>
          <p:cNvSpPr/>
          <p:nvPr/>
        </p:nvSpPr>
        <p:spPr>
          <a:xfrm>
            <a:off x="21077530" y="11097604"/>
            <a:ext cx="2557431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  <a:spcBef>
                <a:spcPts val="1349"/>
              </a:spcBef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</a:tabLst>
              <a:defRPr sz="1800"/>
            </a:pPr>
            <a:r>
              <a:rPr lang="pt-BR" sz="5400" b="1" dirty="0"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Week 2</a:t>
            </a: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2A0241F0-275D-4EC1-B840-70894C620A9B}"/>
              </a:ext>
            </a:extLst>
          </p:cNvPr>
          <p:cNvSpPr/>
          <p:nvPr/>
        </p:nvSpPr>
        <p:spPr>
          <a:xfrm>
            <a:off x="12452161" y="20336107"/>
            <a:ext cx="2557431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  <a:spcBef>
                <a:spcPts val="1349"/>
              </a:spcBef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</a:tabLst>
              <a:defRPr sz="1800"/>
            </a:pPr>
            <a:r>
              <a:rPr lang="pt-BR" sz="5400" b="1" dirty="0"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Week 3</a:t>
            </a: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D1C2D665-E6C7-48DC-98F9-8904EDF970DF}"/>
              </a:ext>
            </a:extLst>
          </p:cNvPr>
          <p:cNvSpPr/>
          <p:nvPr/>
        </p:nvSpPr>
        <p:spPr>
          <a:xfrm>
            <a:off x="24326828" y="21349784"/>
            <a:ext cx="2557431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  <a:spcBef>
                <a:spcPts val="1349"/>
              </a:spcBef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</a:tabLst>
              <a:defRPr sz="1800"/>
            </a:pPr>
            <a:r>
              <a:rPr lang="pt-BR" sz="5400" b="1" dirty="0"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Week 4</a:t>
            </a: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3D1E66D0-DEC0-40A0-814F-997EDD89403A}"/>
              </a:ext>
            </a:extLst>
          </p:cNvPr>
          <p:cNvSpPr/>
          <p:nvPr/>
        </p:nvSpPr>
        <p:spPr>
          <a:xfrm>
            <a:off x="11984174" y="31780422"/>
            <a:ext cx="2557431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  <a:spcBef>
                <a:spcPts val="1349"/>
              </a:spcBef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</a:tabLst>
              <a:defRPr sz="1800"/>
            </a:pPr>
            <a:r>
              <a:rPr lang="pt-BR" sz="5400" b="1" dirty="0"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Week 5</a:t>
            </a:r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707565BA-6BE5-4CFE-980F-75F6B99F764A}"/>
              </a:ext>
            </a:extLst>
          </p:cNvPr>
          <p:cNvSpPr/>
          <p:nvPr/>
        </p:nvSpPr>
        <p:spPr>
          <a:xfrm>
            <a:off x="23634961" y="29353365"/>
            <a:ext cx="2557431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  <a:spcBef>
                <a:spcPts val="1349"/>
              </a:spcBef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</a:tabLst>
              <a:defRPr sz="1800"/>
            </a:pPr>
            <a:r>
              <a:rPr lang="pt-BR" sz="5400" b="1" dirty="0"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Week 6</a:t>
            </a:r>
          </a:p>
        </p:txBody>
      </p:sp>
      <p:pic>
        <p:nvPicPr>
          <p:cNvPr id="57" name="Imagem 56">
            <a:extLst>
              <a:ext uri="{FF2B5EF4-FFF2-40B4-BE49-F238E27FC236}">
                <a16:creationId xmlns:a16="http://schemas.microsoft.com/office/drawing/2014/main" id="{5F024CEE-C904-4D7C-A0E2-B519B998317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2795" y="12590440"/>
            <a:ext cx="3781026" cy="38744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8" name="Imagem 57">
            <a:extLst>
              <a:ext uri="{FF2B5EF4-FFF2-40B4-BE49-F238E27FC236}">
                <a16:creationId xmlns:a16="http://schemas.microsoft.com/office/drawing/2014/main" id="{FCFBE254-448E-4476-BD6F-CD754885C42F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584" y="13756327"/>
            <a:ext cx="4903085" cy="24554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9" name="CaixaDeTexto 58">
            <a:extLst>
              <a:ext uri="{FF2B5EF4-FFF2-40B4-BE49-F238E27FC236}">
                <a16:creationId xmlns:a16="http://schemas.microsoft.com/office/drawing/2014/main" id="{2064345C-C685-424F-91CB-A2958BE6AFAA}"/>
              </a:ext>
            </a:extLst>
          </p:cNvPr>
          <p:cNvSpPr txBox="1"/>
          <p:nvPr/>
        </p:nvSpPr>
        <p:spPr>
          <a:xfrm>
            <a:off x="8473672" y="16493637"/>
            <a:ext cx="6771059" cy="337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15900" algn="l"/>
              </a:tabLst>
            </a:pPr>
            <a:r>
              <a:rPr lang="en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1. Week 1: Our definition of climate change</a:t>
            </a:r>
            <a:endParaRPr lang="pt-P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6D8EFC3A-A91D-4329-9F7D-74A402B307E0}"/>
              </a:ext>
            </a:extLst>
          </p:cNvPr>
          <p:cNvSpPr txBox="1"/>
          <p:nvPr/>
        </p:nvSpPr>
        <p:spPr>
          <a:xfrm>
            <a:off x="15805120" y="16871782"/>
            <a:ext cx="36697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tabLst>
                <a:tab pos="215900" algn="l"/>
              </a:tabLst>
            </a:pPr>
            <a:r>
              <a:rPr lang="en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2. Week 2: Birds in our school. Photograph </a:t>
            </a: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from </a:t>
            </a:r>
            <a:r>
              <a:rPr lang="en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Carolina Lopes, 8</a:t>
            </a:r>
            <a:r>
              <a:rPr lang="en-GB" sz="1600" b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</a:t>
            </a:r>
            <a:r>
              <a:rPr lang="en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grade.</a:t>
            </a:r>
            <a:endParaRPr lang="pt-P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" name="Imagem 60">
            <a:extLst>
              <a:ext uri="{FF2B5EF4-FFF2-40B4-BE49-F238E27FC236}">
                <a16:creationId xmlns:a16="http://schemas.microsoft.com/office/drawing/2014/main" id="{905F3064-F80B-412B-9A27-8218724D1D6C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729" y="12603389"/>
            <a:ext cx="4416402" cy="38744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2" name="CaixaDeTexto 61">
            <a:extLst>
              <a:ext uri="{FF2B5EF4-FFF2-40B4-BE49-F238E27FC236}">
                <a16:creationId xmlns:a16="http://schemas.microsoft.com/office/drawing/2014/main" id="{5A04F6D4-D3E4-48F1-83DB-17669947D148}"/>
              </a:ext>
            </a:extLst>
          </p:cNvPr>
          <p:cNvSpPr txBox="1"/>
          <p:nvPr/>
        </p:nvSpPr>
        <p:spPr>
          <a:xfrm>
            <a:off x="19936238" y="16752455"/>
            <a:ext cx="43137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3. Week 2: Interview protocol done by </a:t>
            </a:r>
            <a:r>
              <a:rPr lang="en-GB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Cláudia</a:t>
            </a:r>
            <a:r>
              <a:rPr lang="en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Santos, student of the 8</a:t>
            </a:r>
            <a:r>
              <a:rPr lang="en-GB" sz="1600" b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</a:t>
            </a:r>
            <a:r>
              <a:rPr lang="en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grade, to her grandmother (aged 75).</a:t>
            </a:r>
            <a:endParaRPr lang="pt-PT" sz="1600" dirty="0"/>
          </a:p>
        </p:txBody>
      </p:sp>
      <p:pic>
        <p:nvPicPr>
          <p:cNvPr id="63" name="Imagem 62">
            <a:extLst>
              <a:ext uri="{FF2B5EF4-FFF2-40B4-BE49-F238E27FC236}">
                <a16:creationId xmlns:a16="http://schemas.microsoft.com/office/drawing/2014/main" id="{7594F06F-A404-40EA-8BD2-F945FBCC8F81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8039" y="12590440"/>
            <a:ext cx="4667528" cy="37759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4" name="CaixaDeTexto 63">
            <a:extLst>
              <a:ext uri="{FF2B5EF4-FFF2-40B4-BE49-F238E27FC236}">
                <a16:creationId xmlns:a16="http://schemas.microsoft.com/office/drawing/2014/main" id="{FE1C248C-0837-4051-88A8-6476E48E5D62}"/>
              </a:ext>
            </a:extLst>
          </p:cNvPr>
          <p:cNvSpPr txBox="1"/>
          <p:nvPr/>
        </p:nvSpPr>
        <p:spPr>
          <a:xfrm>
            <a:off x="25049391" y="16717875"/>
            <a:ext cx="36697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tabLst>
                <a:tab pos="215900" algn="l"/>
              </a:tabLst>
            </a:pPr>
            <a:r>
              <a:rPr lang="en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4. Week 2: </a:t>
            </a:r>
            <a:r>
              <a:rPr lang="es-ES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Effects</a:t>
            </a:r>
            <a:r>
              <a:rPr lang="es-E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</a:t>
            </a:r>
            <a:r>
              <a:rPr lang="es-E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climate</a:t>
            </a:r>
            <a:r>
              <a:rPr lang="es-E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change</a:t>
            </a:r>
            <a:r>
              <a:rPr lang="es-E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</a:t>
            </a:r>
            <a:r>
              <a:rPr lang="es-E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Portugal and </a:t>
            </a:r>
            <a:r>
              <a:rPr lang="es-ES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around</a:t>
            </a:r>
            <a:r>
              <a:rPr lang="es-E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Maia. </a:t>
            </a:r>
            <a:r>
              <a:rPr lang="es-ES" sz="1600" b="1" u="sng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Work</a:t>
            </a:r>
            <a:r>
              <a:rPr lang="es-ES" sz="16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done </a:t>
            </a:r>
            <a:r>
              <a:rPr lang="es-ES" sz="1600" b="1" u="sng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by</a:t>
            </a:r>
            <a:r>
              <a:rPr lang="es-ES" sz="16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Luz </a:t>
            </a:r>
            <a:r>
              <a:rPr lang="es-ES" sz="1600" b="1" u="sng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Marinho</a:t>
            </a:r>
            <a:r>
              <a:rPr lang="es-ES" sz="16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8</a:t>
            </a:r>
            <a:r>
              <a:rPr lang="es-ES" sz="1600" b="1" u="sng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</a:t>
            </a:r>
            <a:r>
              <a:rPr lang="es-ES" sz="16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grade </a:t>
            </a:r>
            <a:r>
              <a:rPr lang="es-ES" sz="1600" b="1" u="sng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student</a:t>
            </a:r>
            <a:r>
              <a:rPr lang="es-ES" sz="16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s-E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6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https://youtu.be/7ElvNE0kWYU</a:t>
            </a:r>
            <a:endParaRPr lang="pt-P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5" name="Imagem 64">
            <a:extLst>
              <a:ext uri="{FF2B5EF4-FFF2-40B4-BE49-F238E27FC236}">
                <a16:creationId xmlns:a16="http://schemas.microsoft.com/office/drawing/2014/main" id="{8FD06B4E-B493-4542-A4DB-56A2B17FE209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264" y="21349784"/>
            <a:ext cx="3769526" cy="2672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6" name="CaixaDeTexto 65">
            <a:extLst>
              <a:ext uri="{FF2B5EF4-FFF2-40B4-BE49-F238E27FC236}">
                <a16:creationId xmlns:a16="http://schemas.microsoft.com/office/drawing/2014/main" id="{444830F2-B2AC-4C10-B323-BC02DDC87D76}"/>
              </a:ext>
            </a:extLst>
          </p:cNvPr>
          <p:cNvSpPr txBox="1"/>
          <p:nvPr/>
        </p:nvSpPr>
        <p:spPr>
          <a:xfrm>
            <a:off x="9503006" y="24182154"/>
            <a:ext cx="37695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tabLst>
                <a:tab pos="215900" algn="l"/>
              </a:tabLst>
            </a:pPr>
            <a:r>
              <a:rPr lang="en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5. Week 3: Virtual exchange with a Turkish school. </a:t>
            </a:r>
            <a:endParaRPr lang="pt-P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F1AABD32-ED0D-4C94-9A88-3973A853760F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574" y="21385721"/>
            <a:ext cx="3632904" cy="1892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0" name="CaixaDeTexto 69">
            <a:extLst>
              <a:ext uri="{FF2B5EF4-FFF2-40B4-BE49-F238E27FC236}">
                <a16:creationId xmlns:a16="http://schemas.microsoft.com/office/drawing/2014/main" id="{2796C4D9-539E-4066-9892-AA9D14477BA9}"/>
              </a:ext>
            </a:extLst>
          </p:cNvPr>
          <p:cNvSpPr txBox="1"/>
          <p:nvPr/>
        </p:nvSpPr>
        <p:spPr>
          <a:xfrm>
            <a:off x="14480983" y="23458011"/>
            <a:ext cx="36329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15900" algn="l"/>
              </a:tabLst>
            </a:pPr>
            <a:r>
              <a:rPr lang="en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Figure 6. Week 3: Climate Change.</a:t>
            </a:r>
            <a:r>
              <a:rPr lang="es-E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</a:t>
            </a:r>
            <a:r>
              <a:rPr lang="es-E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done </a:t>
            </a:r>
            <a:r>
              <a:rPr lang="es-ES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</a:t>
            </a:r>
            <a:r>
              <a:rPr lang="es-E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Nuno </a:t>
            </a:r>
            <a:r>
              <a:rPr lang="es-ES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Aroso</a:t>
            </a:r>
            <a:r>
              <a:rPr lang="es-E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8</a:t>
            </a:r>
            <a:r>
              <a:rPr lang="es-ES" sz="1600" b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s-E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grade </a:t>
            </a:r>
            <a:r>
              <a:rPr lang="es-ES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student</a:t>
            </a:r>
            <a:r>
              <a:rPr lang="es-E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P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tabLst>
                <a:tab pos="215900" algn="l"/>
              </a:tabLst>
            </a:pPr>
            <a:r>
              <a:rPr lang="en-GB" sz="16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https://youtu.be/IRM9iIdl0xM</a:t>
            </a:r>
            <a:endParaRPr lang="pt-P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1" name="Imagem 70">
            <a:extLst>
              <a:ext uri="{FF2B5EF4-FFF2-40B4-BE49-F238E27FC236}">
                <a16:creationId xmlns:a16="http://schemas.microsoft.com/office/drawing/2014/main" id="{0F6BE15F-2025-4CEF-876E-45BB14FD1387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693" y="24926480"/>
            <a:ext cx="5978366" cy="2689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2" name="CaixaDeTexto 71">
            <a:extLst>
              <a:ext uri="{FF2B5EF4-FFF2-40B4-BE49-F238E27FC236}">
                <a16:creationId xmlns:a16="http://schemas.microsoft.com/office/drawing/2014/main" id="{AEEC44A3-AA66-4ED0-936B-D8E51CC8CF0D}"/>
              </a:ext>
            </a:extLst>
          </p:cNvPr>
          <p:cNvSpPr txBox="1"/>
          <p:nvPr/>
        </p:nvSpPr>
        <p:spPr>
          <a:xfrm>
            <a:off x="10741693" y="27678049"/>
            <a:ext cx="59783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15900" algn="l"/>
              </a:tabLst>
            </a:pPr>
            <a:r>
              <a:rPr lang="en-GB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7. Mind Map </a:t>
            </a:r>
            <a:r>
              <a:rPr lang="en-GB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Popplet</a:t>
            </a:r>
            <a:r>
              <a:rPr lang="en-GB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pH Scale. Work done by </a:t>
            </a:r>
            <a:r>
              <a:rPr lang="en-GB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Cláudia</a:t>
            </a:r>
            <a:r>
              <a:rPr lang="en-GB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Santos, 8</a:t>
            </a:r>
            <a:r>
              <a:rPr lang="en-GB" sz="1600" b="1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</a:t>
            </a:r>
            <a:r>
              <a:rPr lang="en-GB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grade student.</a:t>
            </a:r>
            <a:endParaRPr lang="pt-P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4554A836-30B3-4C20-910F-23107C8E7E7B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0228" y="22537247"/>
            <a:ext cx="3903895" cy="2822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6" name="CaixaDeTexto 75">
            <a:extLst>
              <a:ext uri="{FF2B5EF4-FFF2-40B4-BE49-F238E27FC236}">
                <a16:creationId xmlns:a16="http://schemas.microsoft.com/office/drawing/2014/main" id="{5643E447-236B-41CA-A892-38EA9F2CC6DA}"/>
              </a:ext>
            </a:extLst>
          </p:cNvPr>
          <p:cNvSpPr txBox="1"/>
          <p:nvPr/>
        </p:nvSpPr>
        <p:spPr>
          <a:xfrm>
            <a:off x="21329777" y="25590698"/>
            <a:ext cx="39134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15900" algn="l"/>
              </a:tabLst>
            </a:pPr>
            <a:r>
              <a:rPr lang="en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Figure 8. Week 4: Climate Change Solution.</a:t>
            </a:r>
            <a:endParaRPr lang="pt-P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tabLst>
                <a:tab pos="215900" algn="l"/>
              </a:tabLst>
            </a:pPr>
            <a:r>
              <a:rPr lang="en-GB" sz="16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https://www.youtube.com/watch?v=wqd8Cd9-cvQ</a:t>
            </a:r>
            <a:endParaRPr lang="pt-P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8" name="Imagem 77">
            <a:extLst>
              <a:ext uri="{FF2B5EF4-FFF2-40B4-BE49-F238E27FC236}">
                <a16:creationId xmlns:a16="http://schemas.microsoft.com/office/drawing/2014/main" id="{BCD3858F-1666-491F-B99D-33794A9E99AC}"/>
              </a:ext>
            </a:extLst>
          </p:cNvPr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2956" y="22564349"/>
            <a:ext cx="3642611" cy="2822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0" name="CaixaDeTexto 79">
            <a:extLst>
              <a:ext uri="{FF2B5EF4-FFF2-40B4-BE49-F238E27FC236}">
                <a16:creationId xmlns:a16="http://schemas.microsoft.com/office/drawing/2014/main" id="{5393C96A-C87D-4F0C-84D1-065F1047802A}"/>
              </a:ext>
            </a:extLst>
          </p:cNvPr>
          <p:cNvSpPr txBox="1"/>
          <p:nvPr/>
        </p:nvSpPr>
        <p:spPr>
          <a:xfrm>
            <a:off x="25849781" y="25526578"/>
            <a:ext cx="3411068" cy="1205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Figure 9. Week 4: Video made by 8</a:t>
            </a:r>
            <a:r>
              <a:rPr lang="en-GB" sz="1600" b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grade students Maria João Ramos and Matilde </a:t>
            </a:r>
            <a:r>
              <a:rPr lang="en-GB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Laranjeira</a:t>
            </a:r>
            <a:endParaRPr lang="pt-P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es-ES" sz="16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https://youtu.be/3JZdPPQNIno</a:t>
            </a:r>
            <a:endParaRPr lang="pt-P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1" name="Imagem 80">
            <a:extLst>
              <a:ext uri="{FF2B5EF4-FFF2-40B4-BE49-F238E27FC236}">
                <a16:creationId xmlns:a16="http://schemas.microsoft.com/office/drawing/2014/main" id="{CB04AB12-4384-4FF9-81F9-7CFFAAA209EE}"/>
              </a:ext>
            </a:extLst>
          </p:cNvPr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107" y="33143547"/>
            <a:ext cx="7092190" cy="3774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2" name="Imagem 81">
            <a:extLst>
              <a:ext uri="{FF2B5EF4-FFF2-40B4-BE49-F238E27FC236}">
                <a16:creationId xmlns:a16="http://schemas.microsoft.com/office/drawing/2014/main" id="{49FCB7A0-39C5-4CFF-A98B-433EFC3B2000}"/>
              </a:ext>
            </a:extLst>
          </p:cNvPr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2050" y="30621248"/>
            <a:ext cx="4987341" cy="3539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3" name="CaixaDeTexto 82">
            <a:extLst>
              <a:ext uri="{FF2B5EF4-FFF2-40B4-BE49-F238E27FC236}">
                <a16:creationId xmlns:a16="http://schemas.microsoft.com/office/drawing/2014/main" id="{59838A3E-8850-437C-A79A-ACE64A08BE2C}"/>
              </a:ext>
            </a:extLst>
          </p:cNvPr>
          <p:cNvSpPr txBox="1"/>
          <p:nvPr/>
        </p:nvSpPr>
        <p:spPr>
          <a:xfrm>
            <a:off x="20347439" y="34373737"/>
            <a:ext cx="4416561" cy="85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  <a:tabLst>
                <a:tab pos="215900" algn="l"/>
              </a:tabLst>
            </a:pPr>
            <a:r>
              <a:rPr lang="en-US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11. Week 6: Call for action: Letters done with recycled materials by students from the 8</a:t>
            </a:r>
            <a:r>
              <a:rPr lang="en-US" sz="1600" b="1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</a:t>
            </a:r>
            <a:r>
              <a:rPr lang="en-US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grade, class D.</a:t>
            </a:r>
            <a:endParaRPr lang="pt-P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8C65F26F-75FB-474F-B561-51B4A9AABCB4}"/>
              </a:ext>
            </a:extLst>
          </p:cNvPr>
          <p:cNvSpPr txBox="1"/>
          <p:nvPr/>
        </p:nvSpPr>
        <p:spPr>
          <a:xfrm>
            <a:off x="10241699" y="37250419"/>
            <a:ext cx="613157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15900" algn="l"/>
              </a:tabLst>
            </a:pPr>
            <a:r>
              <a:rPr lang="en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Figure 10. Week 5: Climate Change solutions. </a:t>
            </a:r>
            <a:r>
              <a:rPr lang="es-ES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</a:t>
            </a:r>
            <a:r>
              <a:rPr lang="es-E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done </a:t>
            </a:r>
            <a:r>
              <a:rPr lang="es-ES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</a:t>
            </a:r>
            <a:r>
              <a:rPr lang="es-E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Carolina </a:t>
            </a:r>
            <a:r>
              <a:rPr lang="es-ES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Lopes</a:t>
            </a:r>
            <a:r>
              <a:rPr lang="es-E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8</a:t>
            </a:r>
            <a:r>
              <a:rPr lang="es-ES" sz="1600" b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s-E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grade </a:t>
            </a:r>
            <a:r>
              <a:rPr lang="es-ES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student</a:t>
            </a:r>
            <a:r>
              <a:rPr lang="es-E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P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tabLst>
                <a:tab pos="215900" algn="l"/>
              </a:tabLst>
            </a:pPr>
            <a:r>
              <a:rPr lang="en-GB" sz="16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https://www.youtube.com/watch?v=0kGakb8UleA</a:t>
            </a:r>
            <a:endParaRPr lang="pt-P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  <a:tabLst>
                <a:tab pos="215900" algn="l"/>
              </a:tabLst>
            </a:pPr>
            <a:r>
              <a:rPr lang="en-GB" sz="9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PT" sz="9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5" name="Imagem 84">
            <a:extLst>
              <a:ext uri="{FF2B5EF4-FFF2-40B4-BE49-F238E27FC236}">
                <a16:creationId xmlns:a16="http://schemas.microsoft.com/office/drawing/2014/main" id="{28336409-BD21-4968-B447-ACF4393ECFE5}"/>
              </a:ext>
            </a:extLst>
          </p:cNvPr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3440" y="30575899"/>
            <a:ext cx="3277408" cy="4606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6" name="CaixaDeTexto 85">
            <a:extLst>
              <a:ext uri="{FF2B5EF4-FFF2-40B4-BE49-F238E27FC236}">
                <a16:creationId xmlns:a16="http://schemas.microsoft.com/office/drawing/2014/main" id="{6C63F69D-4D25-4404-B072-C02C239CA96C}"/>
              </a:ext>
            </a:extLst>
          </p:cNvPr>
          <p:cNvSpPr txBox="1"/>
          <p:nvPr/>
        </p:nvSpPr>
        <p:spPr>
          <a:xfrm>
            <a:off x="25501689" y="34570558"/>
            <a:ext cx="419271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13. Week 6: Eco-Friendly Week winner.</a:t>
            </a:r>
            <a:endParaRPr lang="pt-PT" sz="1600" dirty="0"/>
          </a:p>
        </p:txBody>
      </p:sp>
      <p:pic>
        <p:nvPicPr>
          <p:cNvPr id="87" name="Imagem 86">
            <a:extLst>
              <a:ext uri="{FF2B5EF4-FFF2-40B4-BE49-F238E27FC236}">
                <a16:creationId xmlns:a16="http://schemas.microsoft.com/office/drawing/2014/main" id="{65CB9304-6532-4ED4-9558-324B48303933}"/>
              </a:ext>
            </a:extLst>
          </p:cNvPr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543" y="36124298"/>
            <a:ext cx="3751585" cy="33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8" name="CaixaDeTexto 87">
            <a:extLst>
              <a:ext uri="{FF2B5EF4-FFF2-40B4-BE49-F238E27FC236}">
                <a16:creationId xmlns:a16="http://schemas.microsoft.com/office/drawing/2014/main" id="{DA0C0179-87F7-45DE-ACEF-DFFEE2E62E54}"/>
              </a:ext>
            </a:extLst>
          </p:cNvPr>
          <p:cNvSpPr txBox="1"/>
          <p:nvPr/>
        </p:nvSpPr>
        <p:spPr>
          <a:xfrm>
            <a:off x="20317949" y="39679797"/>
            <a:ext cx="3550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12. </a:t>
            </a:r>
            <a:r>
              <a:rPr lang="en-US" sz="16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Week 6: </a:t>
            </a:r>
            <a:r>
              <a:rPr lang="en-US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Eco-Friendly Week: Plastic Hunt.</a:t>
            </a:r>
            <a:endParaRPr lang="pt-PT" sz="1600" dirty="0"/>
          </a:p>
        </p:txBody>
      </p:sp>
      <p:pic>
        <p:nvPicPr>
          <p:cNvPr id="89" name="Imagem 88">
            <a:extLst>
              <a:ext uri="{FF2B5EF4-FFF2-40B4-BE49-F238E27FC236}">
                <a16:creationId xmlns:a16="http://schemas.microsoft.com/office/drawing/2014/main" id="{CC828B3C-5FF6-471E-BBDD-0EAB07ADB780}"/>
              </a:ext>
            </a:extLst>
          </p:cNvPr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4853" y="36089844"/>
            <a:ext cx="4987341" cy="3219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3" name="CaixaDeTexto 92">
            <a:extLst>
              <a:ext uri="{FF2B5EF4-FFF2-40B4-BE49-F238E27FC236}">
                <a16:creationId xmlns:a16="http://schemas.microsoft.com/office/drawing/2014/main" id="{E1B45B52-FFDC-4A67-8304-C43A8A599F74}"/>
              </a:ext>
            </a:extLst>
          </p:cNvPr>
          <p:cNvSpPr txBox="1"/>
          <p:nvPr/>
        </p:nvSpPr>
        <p:spPr>
          <a:xfrm>
            <a:off x="24966930" y="39455521"/>
            <a:ext cx="37536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15900" algn="l"/>
              </a:tabLst>
            </a:pPr>
            <a:r>
              <a:rPr lang="en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Figure 14: Week 6: Final video of the project Climate Change.</a:t>
            </a:r>
            <a:endParaRPr lang="pt-P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tabLst>
                <a:tab pos="215900" algn="l"/>
              </a:tabLst>
            </a:pPr>
            <a:r>
              <a:rPr lang="en-GB" sz="16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https://www.youtube.com/watch?v=Kp6aKG7bado</a:t>
            </a:r>
            <a:endParaRPr lang="pt-P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tabLst>
                <a:tab pos="215900" algn="l"/>
              </a:tabLst>
            </a:pPr>
            <a:r>
              <a:rPr lang="en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pt-P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571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sterTemplate [Autosaved]" id="{ED94B421-CE8B-3547-B42B-0603BDBBEE21}" vid="{D587614D-13D7-0E46-8A4F-936A7DF50C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TemplatePoster</Template>
  <TotalTime>1299</TotalTime>
  <Words>561</Words>
  <Application>Microsoft Office PowerPoint</Application>
  <PresentationFormat>Personalizados</PresentationFormat>
  <Paragraphs>53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 O R K I N G  C L I L</dc:title>
  <dc:creator>Jaqueline Pereira</dc:creator>
  <cp:lastModifiedBy>adm</cp:lastModifiedBy>
  <cp:revision>154</cp:revision>
  <dcterms:created xsi:type="dcterms:W3CDTF">2018-02-19T22:17:07Z</dcterms:created>
  <dcterms:modified xsi:type="dcterms:W3CDTF">2021-07-13T17:48:38Z</dcterms:modified>
</cp:coreProperties>
</file>