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72" r:id="rId6"/>
    <p:sldId id="285" r:id="rId7"/>
    <p:sldId id="286" r:id="rId8"/>
    <p:sldId id="258" r:id="rId9"/>
    <p:sldId id="284" r:id="rId10"/>
    <p:sldId id="292" r:id="rId11"/>
    <p:sldId id="287" r:id="rId12"/>
    <p:sldId id="300" r:id="rId13"/>
    <p:sldId id="294" r:id="rId14"/>
    <p:sldId id="288" r:id="rId15"/>
    <p:sldId id="290" r:id="rId16"/>
    <p:sldId id="289" r:id="rId17"/>
    <p:sldId id="260" r:id="rId18"/>
    <p:sldId id="263" r:id="rId19"/>
    <p:sldId id="268" r:id="rId20"/>
    <p:sldId id="278" r:id="rId21"/>
    <p:sldId id="298" r:id="rId22"/>
    <p:sldId id="266" r:id="rId23"/>
    <p:sldId id="296" r:id="rId24"/>
    <p:sldId id="297" r:id="rId25"/>
    <p:sldId id="262" r:id="rId26"/>
    <p:sldId id="301" r:id="rId27"/>
    <p:sldId id="279" r:id="rId28"/>
    <p:sldId id="275" r:id="rId29"/>
    <p:sldId id="267" r:id="rId30"/>
    <p:sldId id="274" r:id="rId31"/>
    <p:sldId id="302" r:id="rId32"/>
    <p:sldId id="269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Balmer" initials="DB" lastIdx="1" clrIdx="0">
    <p:extLst>
      <p:ext uri="{19B8F6BF-5375-455C-9EA6-DF929625EA0E}">
        <p15:presenceInfo xmlns:p15="http://schemas.microsoft.com/office/powerpoint/2012/main" userId="50b503ffa911ed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CED7-5CC3-4F3A-958B-84EB3D854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E9129-AFD5-480C-A3B3-5847E2EF0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766D-0C5F-41BA-863C-DEDC472D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FF034-FDBE-41D7-8B2F-FCEC8AF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807FD-F13F-4807-A0D6-7189AF0C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E5B9-3063-44B3-8930-2CA8E881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1B8EC-5720-4F1E-98EC-7B89D82AF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CA17-23FD-4143-BF33-62B06C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F483-BAAF-463C-A922-F058F1F0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5571-6E8F-4DE1-ABD2-85254FF4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F0302-2DE3-4726-909A-4612EB658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3C6C4-25E5-474B-BC44-A946EF154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A501-60F3-45FF-AB6E-9AB101E5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A13A-8415-4616-B3B6-C5C0145F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CEAB-7B61-45DC-B676-FB8E5E03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73C9-1346-4C37-8A11-D79AE8FA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4673-E5BE-49CD-AA1D-255C659F6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B158-C6DE-4F76-AC5F-BF28CEE4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9687-051C-449B-A2E9-4B729C38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C69B-F949-49B7-9E8D-F3CB74F1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F46-D02B-4C36-B9EB-08EE021D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317C-7D83-4917-87C5-338A871A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E142-6627-4FD1-84E8-B551C851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AB86-8133-41F9-AF33-580D5223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5989C-45CE-44E3-A764-357F380A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6AD5-8F15-47B0-8713-9909BC57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FFE4-947F-4952-9A1B-60680439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008AE-F3CF-47CC-A124-B0A24D03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35451-89D1-4516-9608-C09BEFBC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59999-D87E-4209-BEF4-F04D688B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4A06-6B8B-482C-BF05-3E3A4C3F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5E8F-E75E-430B-A67D-E7D552A3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61103-0F2E-4C78-A92C-03F056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4598F-178B-4660-B912-2875AC3A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C86EC-A1EB-4368-93DB-3DEAF132F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170FD-2A9F-4BEA-98AD-A2928C82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E4A5F-E165-4362-86B8-2C0A0CDB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736E9-0242-4312-BC19-F7EF6A30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81635-F4E6-4D47-B3B5-B8EBD8C0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3CD1-60F6-419D-B82C-F4646BAE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5A16D-1154-41D5-BD89-FA3326F7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DB05D-229B-47A7-A26A-EA8BEF0B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820C-D540-4688-8EB6-F6B71FE7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04C7C-4E94-4AEF-AF3F-399C8881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0A374-2C26-4640-9B5E-C2D461D3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292F9-633A-4D39-9C6C-97465855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7CF8-FFED-4F92-92F7-69BD4A34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B36B-370C-45E3-B422-8D5B0C8F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9385F-A56E-48C3-A7C2-07D07DEAC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78683-A2DB-42E2-8BAB-DEA2AC65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1210C-7187-4934-A2AB-8CE1427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75D82-07BF-4B88-8044-305F315C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E78A-50F4-4983-896C-4367848B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0233-6725-4E6A-8F42-95241EE74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2A7CC-8F36-40B2-B1CD-6B7E20E8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31E52-5FD9-404D-8EE5-51E2D141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E5672-6A22-4998-9C21-40A6DEF7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31961-9E79-4548-BD4D-9E92D9D3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4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45D08-A1E2-4E72-A31F-39AF3737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BE285-90B0-4AC3-B532-6D66EC9A4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A05D-AA8A-4EE3-BC7D-C77410D54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0EE4-8E39-472F-AF78-E0F37A9AB350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D277-E4D9-4E61-B712-5DD32B5B1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A2A3-5423-4CBC-B600-E569647F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28B6-FE55-4DBC-B1B3-B3C3F095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267-94C1-4001-8D2A-0D5F553D1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SOIL</a:t>
            </a:r>
            <a:br>
              <a:rPr lang="en-GB" dirty="0"/>
            </a:br>
            <a:r>
              <a:rPr lang="en-GB" dirty="0"/>
              <a:t>Dr Denise Balmer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5B2E5-737B-4C6C-9CEE-8FEB0A88C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Down to Earth -  Literally!</a:t>
            </a:r>
          </a:p>
          <a:p>
            <a:r>
              <a:rPr lang="en-GB" sz="3200" dirty="0"/>
              <a:t>Teaching Soil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08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D815-FFE9-4F54-84D3-E2A7F83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Examining Soils</a:t>
            </a:r>
            <a:endParaRPr lang="en-US" dirty="0"/>
          </a:p>
        </p:txBody>
      </p:sp>
      <p:pic>
        <p:nvPicPr>
          <p:cNvPr id="5" name="Content Placeholder 4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DC8D36F-E7FD-4909-A7C5-B64DAA88C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1825625"/>
            <a:ext cx="8960284" cy="4351338"/>
          </a:xfrm>
        </p:spPr>
      </p:pic>
    </p:spTree>
    <p:extLst>
      <p:ext uri="{BB962C8B-B14F-4D97-AF65-F5344CB8AC3E}">
        <p14:creationId xmlns:p14="http://schemas.microsoft.com/office/powerpoint/2010/main" val="98047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C056-CE2E-4528-9746-907079E8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Using Soil with Early Years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2534-C9CC-406E-A1DB-639E229A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Finger painting</a:t>
            </a:r>
          </a:p>
          <a:p>
            <a:endParaRPr lang="en-US" dirty="0"/>
          </a:p>
          <a:p>
            <a:r>
              <a:rPr lang="en-US" dirty="0"/>
              <a:t>Planting seeds</a:t>
            </a:r>
          </a:p>
          <a:p>
            <a:endParaRPr lang="en-US" dirty="0"/>
          </a:p>
          <a:p>
            <a:r>
              <a:rPr lang="en-US" dirty="0"/>
              <a:t>Making a Wormery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D389-AC22-48F3-AF1E-6D53FACC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Planting seeds</a:t>
            </a:r>
            <a:endParaRPr lang="en-US" dirty="0"/>
          </a:p>
        </p:txBody>
      </p:sp>
      <p:pic>
        <p:nvPicPr>
          <p:cNvPr id="5" name="Content Placeholder 4" descr="A picture containing child&#10;&#10;Description automatically generated">
            <a:extLst>
              <a:ext uri="{FF2B5EF4-FFF2-40B4-BE49-F238E27FC236}">
                <a16:creationId xmlns:a16="http://schemas.microsoft.com/office/drawing/2014/main" id="{1EFA14CE-21FE-43C6-BFDE-2F408E8E6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41" y="1825625"/>
            <a:ext cx="2113118" cy="4351338"/>
          </a:xfrm>
        </p:spPr>
      </p:pic>
    </p:spTree>
    <p:extLst>
      <p:ext uri="{BB962C8B-B14F-4D97-AF65-F5344CB8AC3E}">
        <p14:creationId xmlns:p14="http://schemas.microsoft.com/office/powerpoint/2010/main" val="240522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BDDD-E37D-4D9F-BBBD-B34E9F6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 Wormery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89CC9-6358-4932-8948-C681143CCB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6" y="1825625"/>
            <a:ext cx="211311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67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BADF-CF6A-456F-91ED-E34E46EE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Lower Juniors Age 6-8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3B1D-E850-47AA-9B50-9CE62D76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640095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Identify knowledge by Compiling of children’s knowledge in a soil bubble</a:t>
            </a:r>
          </a:p>
          <a:p>
            <a:endParaRPr lang="en-GB" dirty="0"/>
          </a:p>
          <a:p>
            <a:r>
              <a:rPr lang="en-GB" dirty="0"/>
              <a:t>Concept cartoons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5545-D30C-4E8F-97B2-7549F738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Soil Bubble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9C7E-A294-463A-961F-52D09587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loud Callout 1">
            <a:extLst>
              <a:ext uri="{FF2B5EF4-FFF2-40B4-BE49-F238E27FC236}">
                <a16:creationId xmlns:a16="http://schemas.microsoft.com/office/drawing/2014/main" id="{CF26A5FC-1F8D-442B-93A9-CE4665499C3F}"/>
              </a:ext>
            </a:extLst>
          </p:cNvPr>
          <p:cNvSpPr/>
          <p:nvPr/>
        </p:nvSpPr>
        <p:spPr>
          <a:xfrm>
            <a:off x="3771900" y="2419350"/>
            <a:ext cx="4648200" cy="2019300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endParaRPr lang="en-US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FBE5-6D57-4D84-8EA1-329C8DAC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Concept cartoon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6A60E-1D8D-4B04-A5F3-B9B968CEEC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523" y="1330685"/>
            <a:ext cx="4717773" cy="558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99176-EDD8-41AA-8347-7B0D2744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does soil form?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74DB8A-079A-4A8C-A3AF-8208024A8D1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/>
          <a:stretch/>
        </p:blipFill>
        <p:spPr bwMode="auto">
          <a:xfrm rot="16200000">
            <a:off x="2153696" y="-234907"/>
            <a:ext cx="4808332" cy="716322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81145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8898-8C18-46DD-A589-B7D93F9D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Possible Investigations  at Junior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687A-93DD-414F-B661-DC2C20F6F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how much moisture is in your soil.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Examine the components of your soil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the permeability of your soil with another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(Discover the pH of your soil age 9-11)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4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9876-9689-4CB7-967B-C1AD77FC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Soil moisture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780D-05A3-43AD-A192-C850EA91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Weigh soil and record weight (W1)</a:t>
            </a:r>
          </a:p>
          <a:p>
            <a:r>
              <a:rPr lang="en-GB" dirty="0"/>
              <a:t>Dry soil</a:t>
            </a:r>
          </a:p>
          <a:p>
            <a:r>
              <a:rPr lang="en-GB" dirty="0"/>
              <a:t>Reweigh soil (W2)</a:t>
            </a:r>
          </a:p>
          <a:p>
            <a:r>
              <a:rPr lang="en-GB" dirty="0"/>
              <a:t>Calculate percentage moisture in soil </a:t>
            </a:r>
          </a:p>
          <a:p>
            <a:pPr marL="0" indent="0">
              <a:buNone/>
            </a:pPr>
            <a:r>
              <a:rPr lang="en-GB" dirty="0"/>
              <a:t>(W1-W2 divided by W1 , multiplied by 100)</a:t>
            </a:r>
          </a:p>
          <a:p>
            <a:pPr marL="0" indent="0">
              <a:buNone/>
            </a:pPr>
            <a:r>
              <a:rPr lang="en-GB" dirty="0"/>
              <a:t>Record your readings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close is this to the expected 25% moisture content? Why is this soil wetter or drier? Does this affect the vegetation that can grow on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1F90-F009-47F8-9FE3-1294F25A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importance of Soil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435B-6D6F-446E-82CC-078707ED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/>
              <a:t>Soil provides  </a:t>
            </a:r>
          </a:p>
          <a:p>
            <a:pPr marL="0" indent="0" algn="ctr">
              <a:buNone/>
            </a:pPr>
            <a:r>
              <a:rPr lang="en-GB" sz="3200" dirty="0"/>
              <a:t>Food and Resources </a:t>
            </a:r>
          </a:p>
          <a:p>
            <a:pPr marL="0" indent="0" algn="ctr">
              <a:buNone/>
            </a:pPr>
            <a:r>
              <a:rPr lang="en-GB" sz="3200" dirty="0"/>
              <a:t>Vital for human survival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4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4789-871B-4A15-95F6-AD196CD4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find Soil components by Sieving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9ED7-CC79-4ABD-B4C7-62C6B219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Use about 400g known weight, including litter</a:t>
            </a:r>
          </a:p>
          <a:p>
            <a:r>
              <a:rPr lang="en-GB" dirty="0"/>
              <a:t>Sieve through 3 or 4 sieves (can be garden sieve, colander, flour sieve and bowl to catch very fine particles</a:t>
            </a:r>
          </a:p>
          <a:p>
            <a:r>
              <a:rPr lang="en-GB" dirty="0"/>
              <a:t>Weigh what collects in each sieve. Work out percentage</a:t>
            </a:r>
          </a:p>
          <a:p>
            <a:r>
              <a:rPr lang="en-GB" dirty="0"/>
              <a:t>Should have litter, then small pebbles, roots, then finer material, finally silky very fine particles</a:t>
            </a:r>
          </a:p>
          <a:p>
            <a:r>
              <a:rPr lang="en-GB" dirty="0"/>
              <a:t>Compare different soil percentages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5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72A9-6B79-42A5-856F-E8049769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Sieving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FA32F-7D5A-4404-9FD8-21383B8089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1441" y="2223290"/>
            <a:ext cx="3610711" cy="3874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8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0354-EEC4-4748-A8D0-06FD4668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21" y="3752849"/>
            <a:ext cx="10717075" cy="2452687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dirty="0"/>
              <a:t> Soil permeability investigation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BA8EE-BFA5-46C9-8428-2532AD93D4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5331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6ADB-B466-4CD8-B01D-4D3F07E0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Permeability investigation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875399-A817-4A3E-B0E3-9F96F52D4A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2" y="2143593"/>
            <a:ext cx="3244678" cy="356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03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811A-83AD-453B-A675-EA494989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Discussing permeability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FB052-7103-4373-BEED-8324335F70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2252" y="2273570"/>
            <a:ext cx="2962932" cy="418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20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14CF-1509-4F9C-A561-84281D0B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profile and horizons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9F611F-BD15-4582-8C87-C92AD0442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3810" y="1825625"/>
          <a:ext cx="4444380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380">
                  <a:extLst>
                    <a:ext uri="{9D8B030D-6E8A-4147-A177-3AD203B41FA5}">
                      <a16:colId xmlns:a16="http://schemas.microsoft.com/office/drawing/2014/main" val="1190957487"/>
                    </a:ext>
                  </a:extLst>
                </a:gridCol>
              </a:tblGrid>
              <a:tr h="528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  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kern="0" dirty="0">
                          <a:effectLst/>
                        </a:rPr>
                        <a:t>GROWING PLANTS</a:t>
                      </a:r>
                      <a:endParaRPr lang="en-US" sz="1000" kern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505326162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DEAD PLANT MATERIAL – LITTER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3328383679"/>
                  </a:ext>
                </a:extLst>
              </a:tr>
              <a:tr h="72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DECAYED LITTER - HUMUS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DECOMPOSED BY BACTERIA OR SMALL ANIMALS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639609430"/>
                  </a:ext>
                </a:extLst>
              </a:tr>
              <a:tr h="72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MIXTURE OF HUMUS AND FINE ROCK PARTICLES  - SOIL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MIXED UP BY WORMS AND OTHER SOIL CREATURES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1519080588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VERY FINE ROCK PARTICLES – SAND SIZE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1026557504"/>
                  </a:ext>
                </a:extLst>
              </a:tr>
              <a:tr h="72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LARGER ROCK PARTICLES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 (WEATHERED ROCK)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1874095290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ROCK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0" marR="65040" marT="0" marB="0"/>
                </a:tc>
                <a:extLst>
                  <a:ext uri="{0D108BD9-81ED-4DB2-BD59-A6C34878D82A}">
                    <a16:rowId xmlns:a16="http://schemas.microsoft.com/office/drawing/2014/main" val="40007998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B735EFE-4AA8-456C-92FE-FB826513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3E6B-9671-47C1-ACAC-1900BFEA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Litterbug drawn from a leaf</a:t>
            </a:r>
            <a:endParaRPr lang="en-US" dirty="0"/>
          </a:p>
        </p:txBody>
      </p:sp>
      <p:pic>
        <p:nvPicPr>
          <p:cNvPr id="5" name="Content Placeholder 4" descr="A drawing of a tree&#10;&#10;Description automatically generated with low confidence">
            <a:extLst>
              <a:ext uri="{FF2B5EF4-FFF2-40B4-BE49-F238E27FC236}">
                <a16:creationId xmlns:a16="http://schemas.microsoft.com/office/drawing/2014/main" id="{F67FBFC0-60B6-4C4B-8D9F-B528EDE32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2993168"/>
            <a:ext cx="1463040" cy="2016252"/>
          </a:xfrm>
        </p:spPr>
      </p:pic>
      <p:pic>
        <p:nvPicPr>
          <p:cNvPr id="7" name="Picture 6" descr="A drawing of a tree&#10;&#10;Description automatically generated with low confidence">
            <a:extLst>
              <a:ext uri="{FF2B5EF4-FFF2-40B4-BE49-F238E27FC236}">
                <a16:creationId xmlns:a16="http://schemas.microsoft.com/office/drawing/2014/main" id="{2BF73E0D-9F64-45E9-A8B6-6F43A25F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6" y="2546254"/>
            <a:ext cx="2644726" cy="37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7930-74B3-45D7-9E5B-8B1B5CCD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Discussions arising from soil investigations</a:t>
            </a:r>
            <a:br>
              <a:rPr lang="en-GB" dirty="0"/>
            </a:br>
            <a:r>
              <a:rPr lang="en-GB" dirty="0"/>
              <a:t>with older children and senior students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4F40-F60F-4D2E-98A1-7B9922D03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your findings with the class</a:t>
            </a:r>
          </a:p>
          <a:p>
            <a:r>
              <a:rPr lang="en-GB" dirty="0"/>
              <a:t>How do the soils vary</a:t>
            </a:r>
          </a:p>
          <a:p>
            <a:r>
              <a:rPr lang="en-GB" dirty="0"/>
              <a:t>Why do they vary</a:t>
            </a:r>
          </a:p>
          <a:p>
            <a:r>
              <a:rPr lang="en-GB" dirty="0"/>
              <a:t>Does the moisture content vary. Does the size and ratio of the particles relate to the moisture content?</a:t>
            </a:r>
          </a:p>
          <a:p>
            <a:r>
              <a:rPr lang="en-GB" dirty="0"/>
              <a:t>What is the underlying rock</a:t>
            </a:r>
          </a:p>
          <a:p>
            <a:r>
              <a:rPr lang="en-GB" dirty="0"/>
              <a:t>What is the local vegetation, and how does it affect the soil?</a:t>
            </a:r>
          </a:p>
          <a:p>
            <a:r>
              <a:rPr lang="en-GB" dirty="0"/>
              <a:t>Try to link these to your soil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1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6B87-513A-4A61-A1F4-BD754884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all these ingredients come from?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520D-2CF9-4178-9996-9BD5A76B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underlying rock</a:t>
            </a:r>
          </a:p>
          <a:p>
            <a:r>
              <a:rPr lang="en-GB" dirty="0"/>
              <a:t>vegetation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5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575E-6B76-42D8-90CD-0CD25261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acidity or alkalinity (pH) (older children)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BEE1-C3D9-48C7-B529-A1E8723F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Test the water in the beaker with a pH indicator to find the pH (acidity or alkalinity) of each soil</a:t>
            </a:r>
          </a:p>
          <a:p>
            <a:r>
              <a:rPr lang="en-US" dirty="0" err="1"/>
              <a:t>Colours</a:t>
            </a:r>
            <a:r>
              <a:rPr lang="en-US" dirty="0"/>
              <a:t> range from orange – very acid ph5 , through neutral pale green, to purple, very alkaline pH14</a:t>
            </a:r>
          </a:p>
        </p:txBody>
      </p:sp>
    </p:spTree>
    <p:extLst>
      <p:ext uri="{BB962C8B-B14F-4D97-AF65-F5344CB8AC3E}">
        <p14:creationId xmlns:p14="http://schemas.microsoft.com/office/powerpoint/2010/main" val="198367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DC5A-737E-483B-8BF9-E4DD4D81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Precious Resource to be used with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9F8E-8696-459F-8B3E-0C08AA4C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Soil takes hundreds of years to form</a:t>
            </a:r>
          </a:p>
          <a:p>
            <a:endParaRPr lang="en-GB" dirty="0"/>
          </a:p>
          <a:p>
            <a:r>
              <a:rPr lang="en-GB" dirty="0"/>
              <a:t>Can easily be eroded and lost</a:t>
            </a:r>
          </a:p>
          <a:p>
            <a:endParaRPr lang="en-GB" dirty="0"/>
          </a:p>
          <a:p>
            <a:r>
              <a:rPr lang="en-GB" dirty="0"/>
              <a:t>Can easily be misused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88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6DC-B068-43AF-9DCF-B65F5306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 test colours</a:t>
            </a: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DF01E04-2000-41EB-BF80-284153CE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79" y="233206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51763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E6C0-2C30-41EE-97AB-10BC542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20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Integrating Soil with other subjects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Literature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Religion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History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Maths already mentioned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18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98C1-1E5F-453B-90D6-807952CD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91D1-828C-4EFB-9A88-F8E9613A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Soils cover wide range of science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simple and easy investigation opportunities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Relates to everyday life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available resources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all can join in</a:t>
            </a: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9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8A8F-66FF-4448-9415-6C808522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DB59-F0F5-4C9E-A8EF-4DD05CAA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 you for listening 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Are there any quick questions please?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denise.balmer1@ntlworld.com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8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C47D-370C-4832-AF97-0D48A390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Teach about Soil?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EBE4-051E-48C5-AD6C-1B28D9EA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Rarely discussed in schools</a:t>
            </a:r>
          </a:p>
          <a:p>
            <a:r>
              <a:rPr lang="en-GB" dirty="0"/>
              <a:t>Very important resource</a:t>
            </a:r>
          </a:p>
          <a:p>
            <a:r>
              <a:rPr lang="en-GB" dirty="0"/>
              <a:t>Found nearly everywhere</a:t>
            </a:r>
          </a:p>
          <a:p>
            <a:r>
              <a:rPr lang="en-GB" dirty="0"/>
              <a:t>Vital for human civilisation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1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AAE5-4417-4597-93A9-CBE41097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Importance of Understanding Soil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FF81-B655-416D-81C1-6648CCBBF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000" dirty="0"/>
              <a:t>Learning about Soil </a:t>
            </a:r>
          </a:p>
          <a:p>
            <a:pPr marL="0" indent="0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at an early age will help protect it 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through understanding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79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DE42-1D01-4569-A9DD-88AFDD97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When should we teach soil?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BCA8-CFC8-4F4F-8F7A-5C19F985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should teach soil from Early Years through to Senior Students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can be taught at different levels depending on age of learner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best taught practically through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0A2F-FC9C-4A22-9F20-514A94A1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Safety when using Soil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6AC9-AD34-48F9-BD06-C0991DC8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Soil is not dirty but it should not be eaten</a:t>
            </a:r>
          </a:p>
          <a:p>
            <a:endParaRPr lang="en-GB" dirty="0"/>
          </a:p>
          <a:p>
            <a:r>
              <a:rPr lang="en-GB" dirty="0"/>
              <a:t>Hands should be washed after handling it </a:t>
            </a:r>
          </a:p>
          <a:p>
            <a:endParaRPr lang="en-GB" dirty="0"/>
          </a:p>
          <a:p>
            <a:r>
              <a:rPr lang="en-GB" dirty="0"/>
              <a:t>Thin gloves may be worn to protect sensitive skins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2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ECA9-60B1-4B9A-BB7A-7E41A50C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soil?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CCDBD-6CE5-43AA-ACAF-3ED1B72B9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A mixture of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air, 25% moisture,45% inorganic (mineral) particles, 5% organic (humus) particles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plus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soil animals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/>
          </a:p>
          <a:p>
            <a:r>
              <a:rPr lang="en-GB" dirty="0"/>
              <a:t>Takes hundreds of years to form</a:t>
            </a:r>
          </a:p>
          <a:p>
            <a:endParaRPr lang="en-GB" dirty="0"/>
          </a:p>
          <a:p>
            <a:r>
              <a:rPr lang="en-GB" dirty="0"/>
              <a:t>Many variations depending on climate, local rock and vegetation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8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DF5E-2309-4967-9F49-E152FEDA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Soil and Early Years (age 3-5)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4C88-2112-4469-B17E-DC3A5013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Called ‘Dirt’ or ‘Mud’ if wet</a:t>
            </a:r>
          </a:p>
          <a:p>
            <a:endParaRPr lang="en-US" dirty="0"/>
          </a:p>
          <a:p>
            <a:r>
              <a:rPr lang="en-US" dirty="0"/>
              <a:t>Elicits wide range of describing vocabulary</a:t>
            </a:r>
          </a:p>
          <a:p>
            <a:endParaRPr lang="en-US" dirty="0"/>
          </a:p>
          <a:p>
            <a:r>
              <a:rPr lang="en-US" dirty="0"/>
              <a:t>Clay soils can be </a:t>
            </a:r>
            <a:r>
              <a:rPr lang="en-US" dirty="0" err="1"/>
              <a:t>moulded</a:t>
            </a:r>
            <a:r>
              <a:rPr lang="en-US" dirty="0"/>
              <a:t> into balls, rings, sausages</a:t>
            </a:r>
          </a:p>
          <a:p>
            <a:endParaRPr lang="en-US" dirty="0"/>
          </a:p>
          <a:p>
            <a:r>
              <a:rPr lang="en-US" dirty="0"/>
              <a:t>Observation of soil creatures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756</Words>
  <Application>Microsoft Office PowerPoint</Application>
  <PresentationFormat>Widescreen</PresentationFormat>
  <Paragraphs>190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Lucida Handwriting</vt:lpstr>
      <vt:lpstr>Symbol</vt:lpstr>
      <vt:lpstr>Times New Roman</vt:lpstr>
      <vt:lpstr>Office Theme</vt:lpstr>
      <vt:lpstr>SOIL Dr Denise Balmer</vt:lpstr>
      <vt:lpstr>The importance of Soil</vt:lpstr>
      <vt:lpstr>A Precious Resource to be used with Care</vt:lpstr>
      <vt:lpstr>Why Teach about Soil?</vt:lpstr>
      <vt:lpstr>Importance of Understanding Soil</vt:lpstr>
      <vt:lpstr>When should we teach soil?</vt:lpstr>
      <vt:lpstr>Health and Safety when using Soil</vt:lpstr>
      <vt:lpstr>What is soil?</vt:lpstr>
      <vt:lpstr>Soil and Early Years (age 3-5)</vt:lpstr>
      <vt:lpstr>Examining Soils</vt:lpstr>
      <vt:lpstr> Using Soil with Early Years </vt:lpstr>
      <vt:lpstr>Planting seeds</vt:lpstr>
      <vt:lpstr>A Wormery</vt:lpstr>
      <vt:lpstr>Lower Juniors Age 6-8</vt:lpstr>
      <vt:lpstr>Soil Bubble</vt:lpstr>
      <vt:lpstr>Concept cartoon</vt:lpstr>
      <vt:lpstr>How does soil form?</vt:lpstr>
      <vt:lpstr>Possible Investigations  at Junior Level</vt:lpstr>
      <vt:lpstr>Soil moisture content</vt:lpstr>
      <vt:lpstr>To find Soil components by Sieving</vt:lpstr>
      <vt:lpstr>Sieving</vt:lpstr>
      <vt:lpstr> Soil permeability investigation</vt:lpstr>
      <vt:lpstr>Permeability investigation</vt:lpstr>
      <vt:lpstr>Discussing permeability</vt:lpstr>
      <vt:lpstr>Soil profile and horizons</vt:lpstr>
      <vt:lpstr>Litterbug drawn from a leaf</vt:lpstr>
      <vt:lpstr>Discussions arising from soil investigations with older children and senior students</vt:lpstr>
      <vt:lpstr>Where do all these ingredients come from?</vt:lpstr>
      <vt:lpstr>Soil acidity or alkalinity (pH) (older children)</vt:lpstr>
      <vt:lpstr>pH test colours</vt:lpstr>
      <vt:lpstr>Integrating Soil with other subjects  Literature  Religion  History  Maths already mentioned   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Dr Denise Balmer</dc:title>
  <dc:creator>Denise Balmer</dc:creator>
  <cp:lastModifiedBy>Denise Balmer</cp:lastModifiedBy>
  <cp:revision>41</cp:revision>
  <dcterms:created xsi:type="dcterms:W3CDTF">2021-01-07T09:41:21Z</dcterms:created>
  <dcterms:modified xsi:type="dcterms:W3CDTF">2021-07-13T12:42:43Z</dcterms:modified>
</cp:coreProperties>
</file>