
<file path=[Content_Types].xml><?xml version="1.0" encoding="utf-8"?>
<Types xmlns="http://schemas.openxmlformats.org/package/2006/content-types">
  <Default Extension="bmp" ContentType="image/bmp"/>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256" r:id="rId2"/>
    <p:sldId id="258" r:id="rId3"/>
    <p:sldId id="259" r:id="rId4"/>
    <p:sldId id="260" r:id="rId5"/>
    <p:sldId id="261" r:id="rId6"/>
    <p:sldId id="262" r:id="rId7"/>
    <p:sldId id="266" r:id="rId8"/>
    <p:sldId id="265" r:id="rId9"/>
    <p:sldId id="263" r:id="rId10"/>
    <p:sldId id="264" r:id="rId11"/>
    <p:sldId id="268" r:id="rId12"/>
    <p:sldId id="271" r:id="rId13"/>
    <p:sldId id="269" r:id="rId14"/>
    <p:sldId id="267" r:id="rId15"/>
    <p:sldId id="270"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9F25"/>
    <a:srgbClr val="5D87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8851E-0B73-472C-9365-324141527008}"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359E5-0F03-4435-80C3-2B9F6884DFEC}" type="slidenum">
              <a:rPr lang="en-US" smtClean="0"/>
              <a:t>‹nº›</a:t>
            </a:fld>
            <a:endParaRPr lang="en-US"/>
          </a:p>
        </p:txBody>
      </p:sp>
    </p:spTree>
    <p:extLst>
      <p:ext uri="{BB962C8B-B14F-4D97-AF65-F5344CB8AC3E}">
        <p14:creationId xmlns:p14="http://schemas.microsoft.com/office/powerpoint/2010/main" val="185855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359E5-0F03-4435-80C3-2B9F6884DFEC}" type="slidenum">
              <a:rPr lang="en-US" smtClean="0"/>
              <a:t>7</a:t>
            </a:fld>
            <a:endParaRPr lang="en-US"/>
          </a:p>
        </p:txBody>
      </p:sp>
    </p:spTree>
    <p:extLst>
      <p:ext uri="{BB962C8B-B14F-4D97-AF65-F5344CB8AC3E}">
        <p14:creationId xmlns:p14="http://schemas.microsoft.com/office/powerpoint/2010/main" val="1134974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1278D2B-B47F-40C3-A184-76D3D92738BC}" type="datetimeFigureOut">
              <a:rPr lang="en-US" smtClean="0"/>
              <a:t>7/2/2020</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510052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424756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387195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226974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1278D2B-B47F-40C3-A184-76D3D92738BC}" type="datetimeFigureOut">
              <a:rPr lang="en-US" smtClean="0"/>
              <a:t>7/2/2020</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41335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109397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114075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1396854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234878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1278D2B-B47F-40C3-A184-76D3D92738BC}" type="datetimeFigureOut">
              <a:rPr lang="en-US" smtClean="0"/>
              <a:t>7/2/2020</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7EAF18F5-5E8D-4E5D-A711-4892FA0C4591}" type="slidenum">
              <a:rPr lang="en-US" smtClean="0"/>
              <a:t>‹nº›</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664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1278D2B-B47F-40C3-A184-76D3D92738BC}" type="datetimeFigureOut">
              <a:rPr lang="en-US" smtClean="0"/>
              <a:t>7/2/2020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40811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91278D2B-B47F-40C3-A184-76D3D92738BC}" type="datetimeFigureOut">
              <a:rPr lang="en-US" smtClean="0"/>
              <a:t>7/2/2020</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7EAF18F5-5E8D-4E5D-A711-4892FA0C4591}" type="slidenum">
              <a:rPr lang="en-US" smtClean="0"/>
              <a:t>‹nº›</a:t>
            </a:fld>
            <a:endParaRPr lang="en-US"/>
          </a:p>
        </p:txBody>
      </p:sp>
    </p:spTree>
    <p:extLst>
      <p:ext uri="{BB962C8B-B14F-4D97-AF65-F5344CB8AC3E}">
        <p14:creationId xmlns:p14="http://schemas.microsoft.com/office/powerpoint/2010/main" val="901440742"/>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33.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39.png"/><Relationship Id="rId2" Type="http://schemas.microsoft.com/office/2007/relationships/media" Target="../media/media13.m4a"/><Relationship Id="rId1" Type="http://schemas.openxmlformats.org/officeDocument/2006/relationships/tags" Target="../tags/tag11.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4.m4a"/><Relationship Id="rId7" Type="http://schemas.openxmlformats.org/officeDocument/2006/relationships/image" Target="../media/image42.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hyperlink" Target="mailto:cristina@calheiros.org"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greenroofs.pt/" TargetMode="External"/><Relationship Id="rId4" Type="http://schemas.openxmlformats.org/officeDocument/2006/relationships/hyperlink" Target="https://www.ipcc.ch/site/assets/uploads/2019/07/SPM-Portuguese-version.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resitrix-epdm.be/sites/default/files/styles/large/public/groendak_algemeen.jpg?itok=TcBTiC5r" TargetMode="External"/><Relationship Id="rId13" Type="http://schemas.openxmlformats.org/officeDocument/2006/relationships/hyperlink" Target="http://www.pavipool.es/producto/malla-antihierbas/" TargetMode="External"/><Relationship Id="rId3" Type="http://schemas.openxmlformats.org/officeDocument/2006/relationships/slideLayout" Target="../slideLayouts/slideLayout6.xml"/><Relationship Id="rId7" Type="http://schemas.openxmlformats.org/officeDocument/2006/relationships/hyperlink" Target="https://miro.medium.com/max/6016/1*Fb6JEUqgoF_nKDWiYWxXSA.jpeg" TargetMode="External"/><Relationship Id="rId12" Type="http://schemas.openxmlformats.org/officeDocument/2006/relationships/hyperlink" Target="https://http2.mlstatic.com/argila-expandida-18kg-vasos-jardim-decoraco-12-sacos-D_NQ_NP_835521-MLB20799429074_072016-F.jpg" TargetMode="External"/><Relationship Id="rId17" Type="http://schemas.openxmlformats.org/officeDocument/2006/relationships/image" Target="../media/image3.png"/><Relationship Id="rId2" Type="http://schemas.openxmlformats.org/officeDocument/2006/relationships/audio" Target="../media/media17.m4a"/><Relationship Id="rId16" Type="http://schemas.openxmlformats.org/officeDocument/2006/relationships/hyperlink" Target="https://mathanggiperumall.files.wordpress.com/2018/02/kepentingan-sistem-respirasi-yang-sihat.pdf" TargetMode="External"/><Relationship Id="rId1" Type="http://schemas.microsoft.com/office/2007/relationships/media" Target="../media/media17.m4a"/><Relationship Id="rId6" Type="http://schemas.openxmlformats.org/officeDocument/2006/relationships/hyperlink" Target="https://s3-us-west-1.amazonaws.com/greenfuture/uploads/posts/January2017/gWwqi0xtb0CBBo0m2Hie.jpg" TargetMode="External"/><Relationship Id="rId11" Type="http://schemas.openxmlformats.org/officeDocument/2006/relationships/hyperlink" Target="https://b.allegroimg.com/s512/01da38/e3a0c4d44e5faf6351449fbaf8ab/Rozchodnik-ANGELINA-na-SKALNIAK-bylina-W-DONICZCE-Rodzaj-rosliny-Inny" TargetMode="External"/><Relationship Id="rId5" Type="http://schemas.openxmlformats.org/officeDocument/2006/relationships/hyperlink" Target="https://nccmed.com/wp-content/uploads/2020/01/Factory-with-their-air-pollution-activity.jpg" TargetMode="External"/><Relationship Id="rId15" Type="http://schemas.openxmlformats.org/officeDocument/2006/relationships/hyperlink" Target="https://mnrainman.com/WebRoot/Store11/Shops/dc916bd1-9efb-499b-9e4e-893614b67d4c/59B6/90A8/6199/3313/BC6B/0A48/3633/D23B/HDPE_2mm_Wurzelschutz_Wurzelsperre_Rhizomsperre_Wurzelschaeden.png" TargetMode="External"/><Relationship Id="rId10" Type="http://schemas.openxmlformats.org/officeDocument/2006/relationships/hyperlink" Target="https://img.archiexpo.com/images_ae/photo-m2/1784-12246685.jpg" TargetMode="External"/><Relationship Id="rId4" Type="http://schemas.openxmlformats.org/officeDocument/2006/relationships/hyperlink" Target="https://www.otj247.com/static/uploads/1487317248.48_3.png" TargetMode="External"/><Relationship Id="rId9" Type="http://schemas.openxmlformats.org/officeDocument/2006/relationships/hyperlink" Target="https://4.bp.blogspot.com/_vqHfixke1L8/TDzvIlCnEVI/AAAAAAAAB3g/FHkQtisn7js/s1600/art51.jpg" TargetMode="External"/><Relationship Id="rId14" Type="http://schemas.openxmlformats.org/officeDocument/2006/relationships/hyperlink" Target="https://img.archiexpo.com/images_ae/photo-g/66377-8410753.jp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pload.wikimedia.org/wikipedia/commons/thumb/2/27/Instituto_Federal_de_Santa_Catarina_-_Marca_Vertical_2015.svg/894px-Instituto_Federal_de_Santa_Catarina_-_Marca_Vertical_2015.svg.png" TargetMode="External"/><Relationship Id="rId3" Type="http://schemas.openxmlformats.org/officeDocument/2006/relationships/slideLayout" Target="../slideLayouts/slideLayout6.xml"/><Relationship Id="rId7" Type="http://schemas.openxmlformats.org/officeDocument/2006/relationships/hyperlink" Target="https://http2.mlstatic.com/aquario-kit-completo-30-cm-x-30-cm-x-30-cm-vidro-4-mm-D_NQ_NP_753758-MLB31799362011_082019-F.jp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google.pt/maps/@41.2338783,8.6204669,3a,75y,329.67h,79.05t/data=!3m6!1e1!3m4!1sZo_vTxk0pKXzIXUGWjt5NA!2e0!7i16384!8i8192" TargetMode="External"/><Relationship Id="rId11" Type="http://schemas.openxmlformats.org/officeDocument/2006/relationships/image" Target="../media/image3.png"/><Relationship Id="rId5" Type="http://schemas.openxmlformats.org/officeDocument/2006/relationships/hyperlink" Target="https://www.iamexpat.nl/sites/default/files/styles/article--full/public/bee_on_sedum_flowers.jpg?itok=LO5ocOVP" TargetMode="External"/><Relationship Id="rId10" Type="http://schemas.openxmlformats.org/officeDocument/2006/relationships/hyperlink" Target="https://media.istockphoto.com/photos/green-bus-stop-picture-id485290212?k=6&amp;m=485290212&amp;s=170667a&amp;w=0&amp;h=wjCJfK_x__gi9Yg58dhMGUTp5hjdeFVmAQ-dwG-J-j0" TargetMode="External"/><Relationship Id="rId4" Type="http://schemas.openxmlformats.org/officeDocument/2006/relationships/hyperlink" Target="https://assets.rbl.ms/19807721/origin.jpg" TargetMode="External"/><Relationship Id="rId9" Type="http://schemas.openxmlformats.org/officeDocument/2006/relationships/hyperlink" Target="https://cdn.cmjornal.pt/images/2019-12/img_800x533$2019_12_27_17_15_02_912739.p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15.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6.m4a"/><Relationship Id="rId7" Type="http://schemas.openxmlformats.org/officeDocument/2006/relationships/image" Target="../media/image21.png"/><Relationship Id="rId2" Type="http://schemas.microsoft.com/office/2007/relationships/media" Target="../media/media6.m4a"/><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7.m4a"/><Relationship Id="rId7" Type="http://schemas.openxmlformats.org/officeDocument/2006/relationships/image" Target="../media/image23.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notesSlide" Target="../notesSlides/notesSlide1.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microsoft.com/office/2007/relationships/hdphoto" Target="../media/hdphoto4.wdp"/><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9.m4a"/><Relationship Id="rId7" Type="http://schemas.openxmlformats.org/officeDocument/2006/relationships/image" Target="../media/image2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Eco-stop</a:t>
            </a:r>
          </a:p>
        </p:txBody>
      </p:sp>
      <p:sp>
        <p:nvSpPr>
          <p:cNvPr id="3" name="Subtitle 2"/>
          <p:cNvSpPr>
            <a:spLocks noGrp="1"/>
          </p:cNvSpPr>
          <p:nvPr>
            <p:ph type="subTitle" idx="1"/>
          </p:nvPr>
        </p:nvSpPr>
        <p:spPr/>
        <p:txBody>
          <a:bodyPr/>
          <a:lstStyle/>
          <a:p>
            <a:r>
              <a:rPr lang="en-US" dirty="0" err="1"/>
              <a:t>AiRescue</a:t>
            </a:r>
            <a:endParaRPr lang="en-US" dirty="0"/>
          </a:p>
        </p:txBody>
      </p:sp>
      <p:pic>
        <p:nvPicPr>
          <p:cNvPr id="5" name="Áudio 4">
            <a:hlinkClick r:id="" action="ppaction://media"/>
            <a:extLst>
              <a:ext uri="{FF2B5EF4-FFF2-40B4-BE49-F238E27FC236}">
                <a16:creationId xmlns:a16="http://schemas.microsoft.com/office/drawing/2014/main" id="{66034481-F7E6-4308-8C17-532F91D716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6" name="Imagem 5">
            <a:extLst>
              <a:ext uri="{FF2B5EF4-FFF2-40B4-BE49-F238E27FC236}">
                <a16:creationId xmlns:a16="http://schemas.microsoft.com/office/drawing/2014/main" id="{36F01C97-BEC0-450A-A8EF-859DD5C5AA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9903" y="5629221"/>
            <a:ext cx="2217444" cy="1247312"/>
          </a:xfrm>
          <a:prstGeom prst="rect">
            <a:avLst/>
          </a:prstGeom>
        </p:spPr>
      </p:pic>
      <p:pic>
        <p:nvPicPr>
          <p:cNvPr id="8" name="Imagem 7">
            <a:extLst>
              <a:ext uri="{FF2B5EF4-FFF2-40B4-BE49-F238E27FC236}">
                <a16:creationId xmlns:a16="http://schemas.microsoft.com/office/drawing/2014/main" id="{D0D870D6-416A-402D-ACCD-C3E3506E38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871" y="5700331"/>
            <a:ext cx="1806098" cy="1079935"/>
          </a:xfrm>
          <a:prstGeom prst="rect">
            <a:avLst/>
          </a:prstGeom>
        </p:spPr>
      </p:pic>
      <p:pic>
        <p:nvPicPr>
          <p:cNvPr id="9" name="Imagem 8">
            <a:extLst>
              <a:ext uri="{FF2B5EF4-FFF2-40B4-BE49-F238E27FC236}">
                <a16:creationId xmlns:a16="http://schemas.microsoft.com/office/drawing/2014/main" id="{F052B46A-E91D-4AC3-B9C0-D079E8DF7274}"/>
              </a:ext>
            </a:extLst>
          </p:cNvPr>
          <p:cNvPicPr>
            <a:picLocks noChangeAspect="1"/>
          </p:cNvPicPr>
          <p:nvPr/>
        </p:nvPicPr>
        <p:blipFill>
          <a:blip r:embed="rId7"/>
          <a:stretch>
            <a:fillRect/>
          </a:stretch>
        </p:blipFill>
        <p:spPr>
          <a:xfrm>
            <a:off x="7540709" y="5775959"/>
            <a:ext cx="2958992" cy="983865"/>
          </a:xfrm>
          <a:prstGeom prst="rect">
            <a:avLst/>
          </a:prstGeom>
        </p:spPr>
      </p:pic>
      <p:pic>
        <p:nvPicPr>
          <p:cNvPr id="10" name="Imagem 9">
            <a:extLst>
              <a:ext uri="{FF2B5EF4-FFF2-40B4-BE49-F238E27FC236}">
                <a16:creationId xmlns:a16="http://schemas.microsoft.com/office/drawing/2014/main" id="{DFED5895-1EAF-4FB1-898D-4FDE0004B1C6}"/>
              </a:ext>
            </a:extLst>
          </p:cNvPr>
          <p:cNvPicPr>
            <a:picLocks noChangeAspect="1"/>
          </p:cNvPicPr>
          <p:nvPr/>
        </p:nvPicPr>
        <p:blipFill>
          <a:blip r:embed="rId8"/>
          <a:stretch>
            <a:fillRect/>
          </a:stretch>
        </p:blipFill>
        <p:spPr>
          <a:xfrm>
            <a:off x="2678005" y="5661031"/>
            <a:ext cx="1158536" cy="1158536"/>
          </a:xfrm>
          <a:prstGeom prst="rect">
            <a:avLst/>
          </a:prstGeom>
        </p:spPr>
      </p:pic>
      <p:pic>
        <p:nvPicPr>
          <p:cNvPr id="7" name="Imagem 6">
            <a:extLst>
              <a:ext uri="{FF2B5EF4-FFF2-40B4-BE49-F238E27FC236}">
                <a16:creationId xmlns:a16="http://schemas.microsoft.com/office/drawing/2014/main" id="{C7F1427A-4F5B-4770-A79E-1E2C58D3C8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2367" y="53788"/>
            <a:ext cx="1806098" cy="1090317"/>
          </a:xfrm>
          <a:prstGeom prst="rect">
            <a:avLst/>
          </a:prstGeom>
        </p:spPr>
      </p:pic>
    </p:spTree>
    <p:extLst>
      <p:ext uri="{BB962C8B-B14F-4D97-AF65-F5344CB8AC3E}">
        <p14:creationId xmlns:p14="http://schemas.microsoft.com/office/powerpoint/2010/main" val="45216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299">
        <p15:prstTrans prst="curtains"/>
      </p:transition>
    </mc:Choice>
    <mc:Fallback xmlns="">
      <p:transition spd="slow" advTm="6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530176"/>
            <a:ext cx="9672917" cy="1371600"/>
          </a:xfrm>
        </p:spPr>
        <p:txBody>
          <a:bodyPr>
            <a:normAutofit fontScale="90000"/>
          </a:bodyPr>
          <a:lstStyle/>
          <a:p>
            <a:r>
              <a:rPr lang="en-US" dirty="0"/>
              <a:t>Targeted Bus Stop</a:t>
            </a:r>
            <a:br>
              <a:rPr lang="pt-BR" sz="2800" dirty="0"/>
            </a:br>
            <a:endParaRPr lang="en-US" dirty="0"/>
          </a:p>
        </p:txBody>
      </p:sp>
      <p:sp>
        <p:nvSpPr>
          <p:cNvPr id="3" name="TextBox 2"/>
          <p:cNvSpPr txBox="1"/>
          <p:nvPr/>
        </p:nvSpPr>
        <p:spPr>
          <a:xfrm>
            <a:off x="1302663" y="4853827"/>
            <a:ext cx="9098635" cy="923330"/>
          </a:xfrm>
          <a:prstGeom prst="rect">
            <a:avLst/>
          </a:prstGeom>
          <a:noFill/>
        </p:spPr>
        <p:txBody>
          <a:bodyPr wrap="square" rtlCol="0">
            <a:spAutoFit/>
          </a:bodyPr>
          <a:lstStyle/>
          <a:p>
            <a:r>
              <a:rPr lang="en-US" dirty="0"/>
              <a:t>The targeted Bus Stop that would be the sample for the prototype for our pilot project would be situated in Avenida Dom Manuel II, near the City Council of Maia.</a:t>
            </a:r>
            <a:endParaRPr lang="en-US" sz="2000" dirty="0"/>
          </a:p>
        </p:txBody>
      </p:sp>
      <p:pic>
        <p:nvPicPr>
          <p:cNvPr id="4" name="Picture 3"/>
          <p:cNvPicPr>
            <a:picLocks noChangeAspect="1"/>
          </p:cNvPicPr>
          <p:nvPr/>
        </p:nvPicPr>
        <p:blipFill>
          <a:blip r:embed="rId5"/>
          <a:stretch>
            <a:fillRect/>
          </a:stretch>
        </p:blipFill>
        <p:spPr>
          <a:xfrm>
            <a:off x="868349" y="1975505"/>
            <a:ext cx="4974974" cy="2423705"/>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https://media.discordapp.net/attachments/643927060154155038/707186083653222480/Capturar.PNG?width=1140&amp;height=6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879" y="1959375"/>
            <a:ext cx="4045423" cy="2423705"/>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532138" y="1509076"/>
            <a:ext cx="10628753" cy="1725378"/>
            <a:chOff x="532138" y="1509076"/>
            <a:chExt cx="10628753" cy="1725378"/>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1357" y="1525541"/>
              <a:ext cx="3390700" cy="170891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138" y="1552672"/>
              <a:ext cx="2466381" cy="124305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9563" y="1649198"/>
              <a:ext cx="2211328" cy="11145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8937" y="1509076"/>
              <a:ext cx="2687335" cy="135441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3589" y="1589783"/>
              <a:ext cx="2687335" cy="1354417"/>
            </a:xfrm>
            <a:prstGeom prst="rect">
              <a:avLst/>
            </a:prstGeom>
          </p:spPr>
        </p:pic>
      </p:grpSp>
      <p:sp>
        <p:nvSpPr>
          <p:cNvPr id="15" name="TextBox 14"/>
          <p:cNvSpPr txBox="1"/>
          <p:nvPr/>
        </p:nvSpPr>
        <p:spPr>
          <a:xfrm>
            <a:off x="5300381" y="4464565"/>
            <a:ext cx="830178" cy="307777"/>
          </a:xfrm>
          <a:prstGeom prst="rect">
            <a:avLst/>
          </a:prstGeom>
          <a:noFill/>
        </p:spPr>
        <p:txBody>
          <a:bodyPr wrap="square" rtlCol="0">
            <a:spAutoFit/>
          </a:bodyPr>
          <a:lstStyle/>
          <a:p>
            <a:r>
              <a:rPr lang="en-US" sz="1400" dirty="0"/>
              <a:t>Fig.18</a:t>
            </a:r>
          </a:p>
        </p:txBody>
      </p:sp>
      <p:sp>
        <p:nvSpPr>
          <p:cNvPr id="20" name="TextBox 19"/>
          <p:cNvSpPr txBox="1"/>
          <p:nvPr/>
        </p:nvSpPr>
        <p:spPr>
          <a:xfrm>
            <a:off x="10253136" y="4481466"/>
            <a:ext cx="830178" cy="307777"/>
          </a:xfrm>
          <a:prstGeom prst="rect">
            <a:avLst/>
          </a:prstGeom>
          <a:noFill/>
        </p:spPr>
        <p:txBody>
          <a:bodyPr wrap="square" rtlCol="0">
            <a:spAutoFit/>
          </a:bodyPr>
          <a:lstStyle/>
          <a:p>
            <a:r>
              <a:rPr lang="en-US" sz="1400" dirty="0"/>
              <a:t>Fig.19</a:t>
            </a:r>
          </a:p>
        </p:txBody>
      </p:sp>
      <p:pic>
        <p:nvPicPr>
          <p:cNvPr id="10" name="Áudio 9">
            <a:hlinkClick r:id="" action="ppaction://media"/>
            <a:extLst>
              <a:ext uri="{FF2B5EF4-FFF2-40B4-BE49-F238E27FC236}">
                <a16:creationId xmlns:a16="http://schemas.microsoft.com/office/drawing/2014/main" id="{6BB801B8-D9EE-4C09-85E5-4D2A5C4B06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48967228"/>
      </p:ext>
    </p:extLst>
  </p:cSld>
  <p:clrMapOvr>
    <a:masterClrMapping/>
  </p:clrMapOvr>
  <p:transition spd="slow" advTm="6747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59" fill="hold">
                                          <p:stCondLst>
                                            <p:cond delay="0"/>
                                          </p:stCondLst>
                                        </p:cTn>
                                        <p:tgtEl>
                                          <p:spTgt spid="2"/>
                                        </p:tgtEl>
                                        <p:attrNameLst>
                                          <p:attrName>style.rotation</p:attrName>
                                        </p:attrNameLst>
                                      </p:cBhvr>
                                      <p:to>
                                        <p:strVal val="-45.0"/>
                                      </p:to>
                                    </p:set>
                                    <p:anim calcmode="lin" valueType="num">
                                      <p:cBhvr>
                                        <p:cTn id="12"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500"/>
                                        <p:tgtEl>
                                          <p:spTgt spid="614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15"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285" y="682207"/>
            <a:ext cx="9672917" cy="1371600"/>
          </a:xfrm>
        </p:spPr>
        <p:txBody>
          <a:bodyPr>
            <a:normAutofit fontScale="90000"/>
          </a:bodyPr>
          <a:lstStyle/>
          <a:p>
            <a:r>
              <a:rPr lang="en-US" dirty="0"/>
              <a:t>Experimental procedure</a:t>
            </a:r>
            <a:br>
              <a:rPr lang="pt-BR" sz="2800" dirty="0"/>
            </a:br>
            <a:endParaRPr lang="en-US" dirty="0"/>
          </a:p>
        </p:txBody>
      </p:sp>
      <p:sp>
        <p:nvSpPr>
          <p:cNvPr id="11"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9"/>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0"/>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2"/>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13"/>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4"/>
          <p:cNvSpPr>
            <a:spLocks noChangeArrowheads="1"/>
          </p:cNvSpPr>
          <p:nvPr/>
        </p:nvSpPr>
        <p:spPr bwMode="auto">
          <a:xfrm>
            <a:off x="65040" y="155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15"/>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16"/>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42" name="Picture 2" descr="https://media.discordapp.net/attachments/643927060154155038/707196450630664252/WhatsApp_Image_2020-03-11_at_14.41.08.jpeg?width=512&amp;height=683"/>
          <p:cNvPicPr>
            <a:picLocks noChangeAspect="1" noChangeArrowheads="1"/>
          </p:cNvPicPr>
          <p:nvPr/>
        </p:nvPicPr>
        <p:blipFill rotWithShape="1">
          <a:blip r:embed="rId5">
            <a:extLst>
              <a:ext uri="{28A0092B-C50C-407E-A947-70E740481C1C}">
                <a14:useLocalDpi xmlns:a14="http://schemas.microsoft.com/office/drawing/2010/main" val="0"/>
              </a:ext>
            </a:extLst>
          </a:blip>
          <a:srcRect b="11292"/>
          <a:stretch/>
        </p:blipFill>
        <p:spPr bwMode="auto">
          <a:xfrm>
            <a:off x="1029833" y="1963372"/>
            <a:ext cx="2737288" cy="32391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media.discordapp.net/attachments/643927060154155038/707196745989488741/retangular-grande-simples-12979685.png?width=683&amp;height=6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4276" y="2757478"/>
            <a:ext cx="2530973" cy="253097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rot="317671">
            <a:off x="3547169" y="1769365"/>
            <a:ext cx="1406770" cy="841383"/>
          </a:xfrm>
          <a:custGeom>
            <a:avLst/>
            <a:gdLst>
              <a:gd name="connsiteX0" fmla="*/ 0 w 1185706"/>
              <a:gd name="connsiteY0" fmla="*/ 158095 h 841383"/>
              <a:gd name="connsiteX1" fmla="*/ 844062 w 1185706"/>
              <a:gd name="connsiteY1" fmla="*/ 47563 h 841383"/>
              <a:gd name="connsiteX2" fmla="*/ 1185706 w 1185706"/>
              <a:gd name="connsiteY2" fmla="*/ 841383 h 841383"/>
            </a:gdLst>
            <a:ahLst/>
            <a:cxnLst>
              <a:cxn ang="0">
                <a:pos x="connsiteX0" y="connsiteY0"/>
              </a:cxn>
              <a:cxn ang="0">
                <a:pos x="connsiteX1" y="connsiteY1"/>
              </a:cxn>
              <a:cxn ang="0">
                <a:pos x="connsiteX2" y="connsiteY2"/>
              </a:cxn>
            </a:cxnLst>
            <a:rect l="l" t="t" r="r" b="b"/>
            <a:pathLst>
              <a:path w="1185706" h="841383">
                <a:moveTo>
                  <a:pt x="0" y="158095"/>
                </a:moveTo>
                <a:cubicBezTo>
                  <a:pt x="323222" y="45888"/>
                  <a:pt x="646444" y="-66318"/>
                  <a:pt x="844062" y="47563"/>
                </a:cubicBezTo>
                <a:cubicBezTo>
                  <a:pt x="1041680" y="161444"/>
                  <a:pt x="1117042" y="707405"/>
                  <a:pt x="1185706" y="841383"/>
                </a:cubicBezTo>
              </a:path>
            </a:pathLst>
          </a:custGeom>
          <a:ln>
            <a:headEnd type="none" w="med" len="med"/>
            <a:tailEnd type="arrow"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6" name="TextBox 35"/>
          <p:cNvSpPr txBox="1"/>
          <p:nvPr/>
        </p:nvSpPr>
        <p:spPr>
          <a:xfrm>
            <a:off x="7686042" y="1963372"/>
            <a:ext cx="3396914" cy="2948179"/>
          </a:xfrm>
          <a:prstGeom prst="rect">
            <a:avLst/>
          </a:prstGeom>
          <a:noFill/>
        </p:spPr>
        <p:txBody>
          <a:bodyPr wrap="square" rtlCol="0">
            <a:spAutoFit/>
          </a:bodyPr>
          <a:lstStyle/>
          <a:p>
            <a:pPr marL="285750" indent="-285750">
              <a:lnSpc>
                <a:spcPct val="150000"/>
              </a:lnSpc>
              <a:buBlip>
                <a:blip r:embed="rId7"/>
              </a:buBlip>
            </a:pPr>
            <a:r>
              <a:rPr lang="en-US" dirty="0"/>
              <a:t>Building a prototype in a lower scale in put it in a close enclosure</a:t>
            </a:r>
            <a:r>
              <a:rPr lang="pt-BR" dirty="0"/>
              <a:t>;</a:t>
            </a:r>
          </a:p>
          <a:p>
            <a:pPr marL="285750" indent="-285750">
              <a:lnSpc>
                <a:spcPct val="150000"/>
              </a:lnSpc>
              <a:buBlip>
                <a:blip r:embed="rId7"/>
              </a:buBlip>
            </a:pPr>
            <a:r>
              <a:rPr lang="en-US" dirty="0"/>
              <a:t>Evaluating the concentration of CO</a:t>
            </a:r>
            <a:r>
              <a:rPr lang="en-US" sz="1200" dirty="0"/>
              <a:t>2</a:t>
            </a:r>
            <a:r>
              <a:rPr lang="en-US" dirty="0"/>
              <a:t> and the temperature along the time.</a:t>
            </a:r>
          </a:p>
        </p:txBody>
      </p:sp>
      <p:sp>
        <p:nvSpPr>
          <p:cNvPr id="19" name="TextBox 18"/>
          <p:cNvSpPr txBox="1"/>
          <p:nvPr/>
        </p:nvSpPr>
        <p:spPr>
          <a:xfrm>
            <a:off x="2936943" y="5202552"/>
            <a:ext cx="830178" cy="307777"/>
          </a:xfrm>
          <a:prstGeom prst="rect">
            <a:avLst/>
          </a:prstGeom>
          <a:noFill/>
        </p:spPr>
        <p:txBody>
          <a:bodyPr wrap="square" rtlCol="0">
            <a:spAutoFit/>
          </a:bodyPr>
          <a:lstStyle/>
          <a:p>
            <a:r>
              <a:rPr lang="en-US" sz="1400" dirty="0"/>
              <a:t>Fig.20</a:t>
            </a:r>
          </a:p>
        </p:txBody>
      </p:sp>
      <p:sp>
        <p:nvSpPr>
          <p:cNvPr id="20" name="TextBox 19"/>
          <p:cNvSpPr txBox="1"/>
          <p:nvPr/>
        </p:nvSpPr>
        <p:spPr>
          <a:xfrm>
            <a:off x="6590533" y="5288451"/>
            <a:ext cx="830178" cy="307777"/>
          </a:xfrm>
          <a:prstGeom prst="rect">
            <a:avLst/>
          </a:prstGeom>
          <a:noFill/>
        </p:spPr>
        <p:txBody>
          <a:bodyPr wrap="square" rtlCol="0">
            <a:spAutoFit/>
          </a:bodyPr>
          <a:lstStyle/>
          <a:p>
            <a:r>
              <a:rPr lang="en-US" sz="1400" dirty="0"/>
              <a:t>Fig.21</a:t>
            </a:r>
          </a:p>
        </p:txBody>
      </p:sp>
      <p:pic>
        <p:nvPicPr>
          <p:cNvPr id="3" name="Áudio 2">
            <a:hlinkClick r:id="" action="ppaction://media"/>
            <a:extLst>
              <a:ext uri="{FF2B5EF4-FFF2-40B4-BE49-F238E27FC236}">
                <a16:creationId xmlns:a16="http://schemas.microsoft.com/office/drawing/2014/main" id="{D9D3E6B3-942C-4ABC-BC2E-FC12E1223B0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32514722"/>
      </p:ext>
    </p:extLst>
  </p:cSld>
  <p:clrMapOvr>
    <a:masterClrMapping/>
  </p:clrMapOvr>
  <mc:AlternateContent xmlns:mc="http://schemas.openxmlformats.org/markup-compatibility/2006" xmlns:p14="http://schemas.microsoft.com/office/powerpoint/2010/main">
    <mc:Choice Requires="p14">
      <p:transition spd="slow" p14:dur="2500" advTm="27902">
        <p:checker/>
      </p:transition>
    </mc:Choice>
    <mc:Fallback xmlns="">
      <p:transition spd="slow" advTm="27902">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37" fill="hold">
                                          <p:stCondLst>
                                            <p:cond delay="0"/>
                                          </p:stCondLst>
                                        </p:cTn>
                                        <p:tgtEl>
                                          <p:spTgt spid="2"/>
                                        </p:tgtEl>
                                        <p:attrNameLst>
                                          <p:attrName>style.rotation</p:attrName>
                                        </p:attrNameLst>
                                      </p:cBhvr>
                                      <p:to>
                                        <p:strVal val="-45.0"/>
                                      </p:to>
                                    </p:set>
                                    <p:anim calcmode="lin" valueType="num">
                                      <p:cBhvr>
                                        <p:cTn id="12" dur="137" fill="hold">
                                          <p:stCondLst>
                                            <p:cond delay="13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3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47" decel="50000" autoRev="1" fill="hold">
                                          <p:stCondLst>
                                            <p:cond delay="13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1" fill="hold">
                                          <p:stCondLst>
                                            <p:cond delay="259"/>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nodeType="click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wheel(3)">
                                      <p:cBhvr>
                                        <p:cTn id="20" dur="20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2500"/>
                                        <p:tgtEl>
                                          <p:spTgt spid="22"/>
                                        </p:tgtEl>
                                      </p:cBhvr>
                                    </p:animEffect>
                                  </p:childTnLst>
                                </p:cTn>
                              </p:par>
                              <p:par>
                                <p:cTn id="26" presetID="21" presetClass="entr" presetSubtype="3" fill="hold" nodeType="with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wheel(3)">
                                      <p:cBhvr>
                                        <p:cTn id="28" dur="2000"/>
                                        <p:tgtEl>
                                          <p:spTgt spid="102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fade">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xEl>
                                              <p:pRg st="1" end="1"/>
                                            </p:txEl>
                                          </p:spTgt>
                                        </p:tgtEl>
                                        <p:attrNameLst>
                                          <p:attrName>style.visibility</p:attrName>
                                        </p:attrNameLst>
                                      </p:cBhvr>
                                      <p:to>
                                        <p:strVal val="visible"/>
                                      </p:to>
                                    </p:set>
                                    <p:animEffect transition="in" filter="fade">
                                      <p:cBhvr>
                                        <p:cTn id="38" dur="500"/>
                                        <p:tgtEl>
                                          <p:spTgt spid="3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2" grpId="0"/>
      <p:bldP spid="22" grpId="0" animBg="1"/>
      <p:bldP spid="36" grpId="0" build="p"/>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procedure</a:t>
            </a:r>
            <a:br>
              <a:rPr lang="en-US" dirty="0"/>
            </a:br>
            <a:r>
              <a:rPr lang="en-US" sz="3100" dirty="0"/>
              <a:t>Expected results – Carbon </a:t>
            </a:r>
            <a:r>
              <a:rPr lang="en-US" sz="3100" dirty="0" err="1"/>
              <a:t>Dioxid</a:t>
            </a:r>
            <a:br>
              <a:rPr lang="pt-BR" sz="2800" dirty="0"/>
            </a:br>
            <a:endParaRPr lang="en-US" dirty="0"/>
          </a:p>
        </p:txBody>
      </p:sp>
      <p:sp>
        <p:nvSpPr>
          <p:cNvPr id="5" name="Content Placeholder 4"/>
          <p:cNvSpPr>
            <a:spLocks noGrp="1"/>
          </p:cNvSpPr>
          <p:nvPr>
            <p:ph sz="half" idx="1"/>
          </p:nvPr>
        </p:nvSpPr>
        <p:spPr>
          <a:xfrm>
            <a:off x="1066800" y="1724088"/>
            <a:ext cx="10384466" cy="3749040"/>
          </a:xfrm>
        </p:spPr>
        <p:txBody>
          <a:bodyPr/>
          <a:lstStyle/>
          <a:p>
            <a:pPr marL="0" indent="0" algn="ctr">
              <a:buNone/>
            </a:pPr>
            <a:r>
              <a:rPr lang="en-US" dirty="0"/>
              <a:t>Study made by </a:t>
            </a:r>
            <a:r>
              <a:rPr lang="en-US" dirty="0" err="1"/>
              <a:t>Silvora</a:t>
            </a:r>
            <a:r>
              <a:rPr lang="en-US" dirty="0"/>
              <a:t> (1985), a Finnish scientist, that had the purpose of evaluate the accumulation of carbon dioxide in a Sedum plant.</a:t>
            </a:r>
          </a:p>
        </p:txBody>
      </p:sp>
      <p:sp>
        <p:nvSpPr>
          <p:cNvPr id="11"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9"/>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0"/>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2"/>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13"/>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4"/>
          <p:cNvSpPr>
            <a:spLocks noChangeArrowheads="1"/>
          </p:cNvSpPr>
          <p:nvPr/>
        </p:nvSpPr>
        <p:spPr bwMode="auto">
          <a:xfrm>
            <a:off x="65040" y="155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15"/>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16"/>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4" name="Imagem 3"/>
          <p:cNvPicPr/>
          <p:nvPr/>
        </p:nvPicPr>
        <p:blipFill>
          <a:blip r:embed="rId5">
            <a:extLst>
              <a:ext uri="{28A0092B-C50C-407E-A947-70E740481C1C}">
                <a14:useLocalDpi xmlns:a14="http://schemas.microsoft.com/office/drawing/2010/main" val="0"/>
              </a:ext>
            </a:extLst>
          </a:blip>
          <a:stretch>
            <a:fillRect/>
          </a:stretch>
        </p:blipFill>
        <p:spPr>
          <a:xfrm>
            <a:off x="2854394" y="2382254"/>
            <a:ext cx="6302867" cy="390158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79111" b="6519"/>
          <a:stretch/>
        </p:blipFill>
        <p:spPr>
          <a:xfrm>
            <a:off x="1176669" y="2829874"/>
            <a:ext cx="1103395" cy="375167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74815" t="31473"/>
          <a:stretch/>
        </p:blipFill>
        <p:spPr>
          <a:xfrm>
            <a:off x="9594498" y="3598608"/>
            <a:ext cx="1419531" cy="2934586"/>
          </a:xfrm>
          <a:prstGeom prst="rect">
            <a:avLst/>
          </a:prstGeom>
        </p:spPr>
      </p:pic>
      <p:sp>
        <p:nvSpPr>
          <p:cNvPr id="19" name="TextBox 18"/>
          <p:cNvSpPr txBox="1"/>
          <p:nvPr/>
        </p:nvSpPr>
        <p:spPr>
          <a:xfrm>
            <a:off x="9300411" y="2382254"/>
            <a:ext cx="1239252" cy="307777"/>
          </a:xfrm>
          <a:prstGeom prst="rect">
            <a:avLst/>
          </a:prstGeom>
          <a:noFill/>
        </p:spPr>
        <p:txBody>
          <a:bodyPr wrap="square" rtlCol="0">
            <a:spAutoFit/>
          </a:bodyPr>
          <a:lstStyle/>
          <a:p>
            <a:r>
              <a:rPr lang="en-US" sz="1400" dirty="0"/>
              <a:t>Fig.22</a:t>
            </a:r>
          </a:p>
        </p:txBody>
      </p:sp>
      <p:pic>
        <p:nvPicPr>
          <p:cNvPr id="3" name="Áudio 2">
            <a:hlinkClick r:id="" action="ppaction://media"/>
            <a:extLst>
              <a:ext uri="{FF2B5EF4-FFF2-40B4-BE49-F238E27FC236}">
                <a16:creationId xmlns:a16="http://schemas.microsoft.com/office/drawing/2014/main" id="{1CC0F7D3-8370-4F03-886B-C6319D4E3A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25837964"/>
      </p:ext>
    </p:extLst>
  </p:cSld>
  <p:clrMapOvr>
    <a:masterClrMapping/>
  </p:clrMapOvr>
  <mc:AlternateContent xmlns:mc="http://schemas.openxmlformats.org/markup-compatibility/2006" xmlns:p14="http://schemas.microsoft.com/office/powerpoint/2010/main">
    <mc:Choice Requires="p14">
      <p:transition spd="slow" p14:dur="1200" advTm="78722">
        <p:dissolve/>
      </p:transition>
    </mc:Choice>
    <mc:Fallback xmlns="">
      <p:transition spd="slow" advTm="78722">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14" fill="hold">
                                          <p:stCondLst>
                                            <p:cond delay="0"/>
                                          </p:stCondLst>
                                        </p:cTn>
                                        <p:tgtEl>
                                          <p:spTgt spid="2"/>
                                        </p:tgtEl>
                                        <p:attrNameLst>
                                          <p:attrName>style.rotation</p:attrName>
                                        </p:attrNameLst>
                                      </p:cBhvr>
                                      <p:to>
                                        <p:strVal val="-45.0"/>
                                      </p:to>
                                    </p:set>
                                    <p:anim calcmode="lin" valueType="num">
                                      <p:cBhvr>
                                        <p:cTn id="12"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2" grpId="0"/>
      <p:bldP spid="5" grpId="0" build="p"/>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procedure</a:t>
            </a:r>
            <a:br>
              <a:rPr lang="en-US" dirty="0"/>
            </a:br>
            <a:r>
              <a:rPr lang="en-US" sz="3100" dirty="0"/>
              <a:t>Expected results - Temperature</a:t>
            </a:r>
            <a:br>
              <a:rPr lang="pt-BR" sz="2800" dirty="0"/>
            </a:br>
            <a:endParaRPr lang="en-US" dirty="0"/>
          </a:p>
        </p:txBody>
      </p:sp>
      <p:sp>
        <p:nvSpPr>
          <p:cNvPr id="5" name="Content Placeholder 4"/>
          <p:cNvSpPr>
            <a:spLocks noGrp="1"/>
          </p:cNvSpPr>
          <p:nvPr>
            <p:ph sz="half" idx="1"/>
          </p:nvPr>
        </p:nvSpPr>
        <p:spPr>
          <a:xfrm>
            <a:off x="1066799" y="2103120"/>
            <a:ext cx="10363201" cy="3749040"/>
          </a:xfrm>
        </p:spPr>
        <p:txBody>
          <a:bodyPr/>
          <a:lstStyle/>
          <a:p>
            <a:pPr marL="0" indent="0">
              <a:buNone/>
            </a:pPr>
            <a:r>
              <a:rPr lang="en-US" dirty="0"/>
              <a:t>According with the study made by the federal </a:t>
            </a:r>
            <a:r>
              <a:rPr lang="en-US" dirty="0" err="1"/>
              <a:t>Catarinense</a:t>
            </a:r>
            <a:r>
              <a:rPr lang="en-US" dirty="0"/>
              <a:t> institute, the temperature of the interior of the encloser should be lower that the exterior temperature in the hours of higher solar exposer.</a:t>
            </a:r>
          </a:p>
        </p:txBody>
      </p:sp>
      <p:sp>
        <p:nvSpPr>
          <p:cNvPr id="11"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9"/>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0"/>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2"/>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13"/>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4"/>
          <p:cNvSpPr>
            <a:spLocks noChangeArrowheads="1"/>
          </p:cNvSpPr>
          <p:nvPr/>
        </p:nvSpPr>
        <p:spPr bwMode="auto">
          <a:xfrm>
            <a:off x="65040" y="155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15"/>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16"/>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268" name="Picture 4" descr="Termômetro fundo png &amp; imagem png - O termômetro de conteúdo Livre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462" y1="61932" x2="53462" y2="61932"/>
                      </a14:backgroundRemoval>
                    </a14:imgEffect>
                  </a14:imgLayer>
                </a14:imgProps>
              </a:ext>
              <a:ext uri="{28A0092B-C50C-407E-A947-70E740481C1C}">
                <a14:useLocalDpi xmlns:a14="http://schemas.microsoft.com/office/drawing/2010/main" val="0"/>
              </a:ext>
            </a:extLst>
          </a:blip>
          <a:srcRect/>
          <a:stretch>
            <a:fillRect/>
          </a:stretch>
        </p:blipFill>
        <p:spPr bwMode="auto">
          <a:xfrm rot="1530627">
            <a:off x="8083455" y="2824718"/>
            <a:ext cx="946341" cy="32029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stituto Federal de Santa Catarina – Wikipédia, a enciclopédia liv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3822" y="3163748"/>
            <a:ext cx="2941675" cy="25249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079943" y="6189141"/>
            <a:ext cx="830178" cy="307777"/>
          </a:xfrm>
          <a:prstGeom prst="rect">
            <a:avLst/>
          </a:prstGeom>
          <a:noFill/>
        </p:spPr>
        <p:txBody>
          <a:bodyPr wrap="square" rtlCol="0">
            <a:spAutoFit/>
          </a:bodyPr>
          <a:lstStyle/>
          <a:p>
            <a:r>
              <a:rPr lang="en-US" sz="1400" dirty="0"/>
              <a:t>Fig.23</a:t>
            </a:r>
          </a:p>
        </p:txBody>
      </p:sp>
      <p:sp>
        <p:nvSpPr>
          <p:cNvPr id="29" name="TextBox 28"/>
          <p:cNvSpPr txBox="1"/>
          <p:nvPr/>
        </p:nvSpPr>
        <p:spPr>
          <a:xfrm>
            <a:off x="7733533" y="6197163"/>
            <a:ext cx="830178" cy="307777"/>
          </a:xfrm>
          <a:prstGeom prst="rect">
            <a:avLst/>
          </a:prstGeom>
          <a:noFill/>
        </p:spPr>
        <p:txBody>
          <a:bodyPr wrap="square" rtlCol="0">
            <a:spAutoFit/>
          </a:bodyPr>
          <a:lstStyle/>
          <a:p>
            <a:r>
              <a:rPr lang="en-US" sz="1400" dirty="0"/>
              <a:t>Fig.24</a:t>
            </a:r>
          </a:p>
        </p:txBody>
      </p:sp>
      <p:pic>
        <p:nvPicPr>
          <p:cNvPr id="3" name="Áudio 2">
            <a:hlinkClick r:id="" action="ppaction://media"/>
            <a:extLst>
              <a:ext uri="{FF2B5EF4-FFF2-40B4-BE49-F238E27FC236}">
                <a16:creationId xmlns:a16="http://schemas.microsoft.com/office/drawing/2014/main" id="{BDE0F057-A3C0-489C-911E-734DA34B49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0881280"/>
      </p:ext>
    </p:extLst>
  </p:cSld>
  <p:clrMapOvr>
    <a:masterClrMapping/>
  </p:clrMapOvr>
  <mc:AlternateContent xmlns:mc="http://schemas.openxmlformats.org/markup-compatibility/2006" xmlns:p14="http://schemas.microsoft.com/office/powerpoint/2010/main">
    <mc:Choice Requires="p14">
      <p:transition spd="slow" p14:dur="3900" advTm="61076">
        <p14:glitter pattern="hexagon"/>
      </p:transition>
    </mc:Choice>
    <mc:Fallback xmlns="">
      <p:transition spd="slow" advTm="61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14" fill="hold">
                                          <p:stCondLst>
                                            <p:cond delay="0"/>
                                          </p:stCondLst>
                                        </p:cTn>
                                        <p:tgtEl>
                                          <p:spTgt spid="2"/>
                                        </p:tgtEl>
                                        <p:attrNameLst>
                                          <p:attrName>style.rotation</p:attrName>
                                        </p:attrNameLst>
                                      </p:cBhvr>
                                      <p:to>
                                        <p:strVal val="-45.0"/>
                                      </p:to>
                                    </p:set>
                                    <p:anim calcmode="lin" valueType="num">
                                      <p:cBhvr>
                                        <p:cTn id="12"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268"/>
                                        </p:tgtEl>
                                        <p:attrNameLst>
                                          <p:attrName>style.visibility</p:attrName>
                                        </p:attrNameLst>
                                      </p:cBhvr>
                                      <p:to>
                                        <p:strVal val="visible"/>
                                      </p:to>
                                    </p:set>
                                    <p:animEffect transition="in" filter="fade">
                                      <p:cBhvr>
                                        <p:cTn id="25" dur="1000"/>
                                        <p:tgtEl>
                                          <p:spTgt spid="11268"/>
                                        </p:tgtEl>
                                      </p:cBhvr>
                                    </p:animEffect>
                                    <p:anim calcmode="lin" valueType="num">
                                      <p:cBhvr>
                                        <p:cTn id="26" dur="1000" fill="hold"/>
                                        <p:tgtEl>
                                          <p:spTgt spid="11268"/>
                                        </p:tgtEl>
                                        <p:attrNameLst>
                                          <p:attrName>ppt_x</p:attrName>
                                        </p:attrNameLst>
                                      </p:cBhvr>
                                      <p:tavLst>
                                        <p:tav tm="0">
                                          <p:val>
                                            <p:strVal val="#ppt_x"/>
                                          </p:val>
                                        </p:tav>
                                        <p:tav tm="100000">
                                          <p:val>
                                            <p:strVal val="#ppt_x"/>
                                          </p:val>
                                        </p:tav>
                                      </p:tavLst>
                                    </p:anim>
                                    <p:anim calcmode="lin" valueType="num">
                                      <p:cBhvr>
                                        <p:cTn id="27" dur="1000" fill="hold"/>
                                        <p:tgtEl>
                                          <p:spTgt spid="1126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 grpId="0"/>
      <p:bldP spid="5" grpId="0" build="p"/>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fontScale="90000"/>
          </a:bodyPr>
          <a:lstStyle/>
          <a:p>
            <a:r>
              <a:rPr lang="en-US" dirty="0"/>
              <a:t>Partnerships</a:t>
            </a:r>
            <a:br>
              <a:rPr lang="pt-BR" sz="2800" dirty="0"/>
            </a:br>
            <a:endParaRPr lang="en-US" dirty="0"/>
          </a:p>
        </p:txBody>
      </p:sp>
      <p:grpSp>
        <p:nvGrpSpPr>
          <p:cNvPr id="15" name="Group 14"/>
          <p:cNvGrpSpPr/>
          <p:nvPr/>
        </p:nvGrpSpPr>
        <p:grpSpPr>
          <a:xfrm>
            <a:off x="602193" y="2301073"/>
            <a:ext cx="3132207" cy="2698441"/>
            <a:chOff x="602193" y="2301073"/>
            <a:chExt cx="3132207" cy="2698441"/>
          </a:xfrm>
        </p:grpSpPr>
        <p:grpSp>
          <p:nvGrpSpPr>
            <p:cNvPr id="10" name="Group 9"/>
            <p:cNvGrpSpPr/>
            <p:nvPr/>
          </p:nvGrpSpPr>
          <p:grpSpPr>
            <a:xfrm>
              <a:off x="602193" y="2301073"/>
              <a:ext cx="3132207" cy="2329109"/>
              <a:chOff x="602193" y="2301073"/>
              <a:chExt cx="3132207" cy="2329109"/>
            </a:xfrm>
          </p:grpSpPr>
          <p:sp>
            <p:nvSpPr>
              <p:cNvPr id="3" name="TextBox 2"/>
              <p:cNvSpPr txBox="1"/>
              <p:nvPr/>
            </p:nvSpPr>
            <p:spPr>
              <a:xfrm>
                <a:off x="602193" y="4260850"/>
                <a:ext cx="3132207" cy="369332"/>
              </a:xfrm>
              <a:prstGeom prst="rect">
                <a:avLst/>
              </a:prstGeom>
              <a:noFill/>
            </p:spPr>
            <p:txBody>
              <a:bodyPr wrap="square" rtlCol="0">
                <a:spAutoFit/>
              </a:bodyPr>
              <a:lstStyle/>
              <a:p>
                <a:r>
                  <a:rPr lang="en-US" dirty="0"/>
                  <a:t>ISMAI – Dr. Manuel Cunha</a:t>
                </a:r>
              </a:p>
            </p:txBody>
          </p:sp>
          <p:pic>
            <p:nvPicPr>
              <p:cNvPr id="4" name="Picture 3"/>
              <p:cNvPicPr>
                <a:picLocks noChangeAspect="1"/>
              </p:cNvPicPr>
              <p:nvPr/>
            </p:nvPicPr>
            <p:blipFill>
              <a:blip r:embed="rId5"/>
              <a:stretch>
                <a:fillRect/>
              </a:stretch>
            </p:blipFill>
            <p:spPr>
              <a:xfrm>
                <a:off x="1312042" y="2301073"/>
                <a:ext cx="1712511" cy="171251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9" name="TextBox 8"/>
            <p:cNvSpPr txBox="1"/>
            <p:nvPr/>
          </p:nvSpPr>
          <p:spPr>
            <a:xfrm>
              <a:off x="987262" y="4630182"/>
              <a:ext cx="2431348" cy="369332"/>
            </a:xfrm>
            <a:prstGeom prst="rect">
              <a:avLst/>
            </a:prstGeom>
            <a:noFill/>
          </p:spPr>
          <p:txBody>
            <a:bodyPr wrap="square" rtlCol="0">
              <a:spAutoFit/>
            </a:bodyPr>
            <a:lstStyle/>
            <a:p>
              <a:pPr fontAlgn="base"/>
              <a:r>
                <a:rPr lang="en-US" u="sng" dirty="0">
                  <a:solidFill>
                    <a:srgbClr val="5D8736"/>
                  </a:solidFill>
                </a:rPr>
                <a:t>mpcunha@ismai.pt</a:t>
              </a:r>
            </a:p>
          </p:txBody>
        </p:sp>
      </p:grpSp>
      <p:sp>
        <p:nvSpPr>
          <p:cNvPr id="11"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9"/>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0"/>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2"/>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13"/>
          <p:cNvSpPr>
            <a:spLocks noChangeArrowheads="1"/>
          </p:cNvSpPr>
          <p:nvPr/>
        </p:nvSpPr>
        <p:spPr bwMode="auto">
          <a:xfrm>
            <a:off x="152400" y="15240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4"/>
          <p:cNvSpPr>
            <a:spLocks noChangeArrowheads="1"/>
          </p:cNvSpPr>
          <p:nvPr/>
        </p:nvSpPr>
        <p:spPr bwMode="auto">
          <a:xfrm>
            <a:off x="65040" y="155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2212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inherit"/>
              </a:rPr>
              <a:t>baseancv@greenroofs.pt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15"/>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Whitney"/>
              </a:rPr>
              <a:t>Message @Rafael5</a:t>
            </a:r>
            <a:endParaRPr kumimoji="0" lang="en-US" altLang="en-US" sz="12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16"/>
          <p:cNvSpPr>
            <a:spLocks noChangeArrowheads="1"/>
          </p:cNvSpPr>
          <p:nvPr/>
        </p:nvSpPr>
        <p:spPr bwMode="auto">
          <a:xfrm>
            <a:off x="65040" y="155410"/>
            <a:ext cx="8404225" cy="0"/>
          </a:xfrm>
          <a:prstGeom prst="rect">
            <a:avLst/>
          </a:prstGeom>
          <a:solidFill>
            <a:srgbClr val="4044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DCDDDE"/>
                </a:solidFill>
                <a:effectLst/>
                <a:latin typeface="Whitne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p:cNvGrpSpPr/>
          <p:nvPr/>
        </p:nvGrpSpPr>
        <p:grpSpPr>
          <a:xfrm>
            <a:off x="4987057" y="1244181"/>
            <a:ext cx="5581826" cy="4778725"/>
            <a:chOff x="4987057" y="1244181"/>
            <a:chExt cx="5581826" cy="4778725"/>
          </a:xfrm>
        </p:grpSpPr>
        <p:pic>
          <p:nvPicPr>
            <p:cNvPr id="7170" name="Picture 2" descr="https://media.discordapp.net/attachments/643927060154155038/707189892899274793/pGqBEnDJBRGKe6VmovVT5oVKH8zpN7sdIQfDdsRF_SwsOLfcfSTHstr_k2_3lNghOj2WBSvbRCs2OrXA0gvquEkQ17isisu6Avn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991" y="1244181"/>
              <a:ext cx="487680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media.discordapp.net/attachments/643927060154155038/707190217794256936/cristina_calheiros_destaque.png"/>
            <p:cNvPicPr>
              <a:picLocks noChangeAspect="1" noChangeArrowheads="1"/>
            </p:cNvPicPr>
            <p:nvPr/>
          </p:nvPicPr>
          <p:blipFill rotWithShape="1">
            <a:blip r:embed="rId7">
              <a:extLst>
                <a:ext uri="{28A0092B-C50C-407E-A947-70E740481C1C}">
                  <a14:useLocalDpi xmlns:a14="http://schemas.microsoft.com/office/drawing/2010/main" val="0"/>
                </a:ext>
              </a:extLst>
            </a:blip>
            <a:srcRect l="31506" r="16604"/>
            <a:stretch/>
          </p:blipFill>
          <p:spPr bwMode="auto">
            <a:xfrm>
              <a:off x="5551303" y="3425406"/>
              <a:ext cx="1507253" cy="15215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8336477" y="3429571"/>
              <a:ext cx="1521533" cy="15215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4987057" y="5028615"/>
              <a:ext cx="2740125" cy="646331"/>
            </a:xfrm>
            <a:prstGeom prst="rect">
              <a:avLst/>
            </a:prstGeom>
            <a:noFill/>
          </p:spPr>
          <p:txBody>
            <a:bodyPr wrap="square" rtlCol="0">
              <a:spAutoFit/>
            </a:bodyPr>
            <a:lstStyle/>
            <a:p>
              <a:pPr algn="ctr"/>
              <a:r>
                <a:rPr lang="en-US" dirty="0" err="1"/>
                <a:t>Eng</a:t>
              </a:r>
              <a:r>
                <a:rPr lang="en-US" dirty="0"/>
                <a:t>ª Cristina </a:t>
              </a:r>
              <a:r>
                <a:rPr lang="en-US" dirty="0" err="1"/>
                <a:t>Calheiros</a:t>
              </a:r>
              <a:r>
                <a:rPr lang="en-US" dirty="0"/>
                <a:t> (CIIMAR)</a:t>
              </a:r>
            </a:p>
          </p:txBody>
        </p:sp>
        <p:sp>
          <p:nvSpPr>
            <p:cNvPr id="20" name="TextBox 19"/>
            <p:cNvSpPr txBox="1"/>
            <p:nvPr/>
          </p:nvSpPr>
          <p:spPr>
            <a:xfrm>
              <a:off x="7727182" y="5028615"/>
              <a:ext cx="2740125" cy="369332"/>
            </a:xfrm>
            <a:prstGeom prst="rect">
              <a:avLst/>
            </a:prstGeom>
            <a:noFill/>
          </p:spPr>
          <p:txBody>
            <a:bodyPr wrap="square" rtlCol="0">
              <a:spAutoFit/>
            </a:bodyPr>
            <a:lstStyle/>
            <a:p>
              <a:pPr algn="ctr"/>
              <a:r>
                <a:rPr lang="en-US" dirty="0" err="1"/>
                <a:t>Arq</a:t>
              </a:r>
              <a:r>
                <a:rPr lang="en-US" dirty="0"/>
                <a:t>ª </a:t>
              </a:r>
              <a:r>
                <a:rPr lang="en-US" dirty="0" err="1"/>
                <a:t>Jéssica</a:t>
              </a:r>
              <a:r>
                <a:rPr lang="en-US" dirty="0"/>
                <a:t> </a:t>
              </a:r>
              <a:r>
                <a:rPr lang="en-US" dirty="0" err="1"/>
                <a:t>Fogeiro</a:t>
              </a:r>
              <a:endParaRPr lang="en-US" dirty="0"/>
            </a:p>
          </p:txBody>
        </p:sp>
        <p:sp>
          <p:nvSpPr>
            <p:cNvPr id="24" name="TextBox 23"/>
            <p:cNvSpPr txBox="1"/>
            <p:nvPr/>
          </p:nvSpPr>
          <p:spPr>
            <a:xfrm>
              <a:off x="5150617" y="5653574"/>
              <a:ext cx="2652765" cy="369332"/>
            </a:xfrm>
            <a:prstGeom prst="rect">
              <a:avLst/>
            </a:prstGeom>
            <a:noFill/>
          </p:spPr>
          <p:txBody>
            <a:bodyPr wrap="square" rtlCol="0">
              <a:spAutoFit/>
            </a:bodyPr>
            <a:lstStyle/>
            <a:p>
              <a:pPr fontAlgn="base"/>
              <a:r>
                <a:rPr lang="en-US" dirty="0">
                  <a:hlinkClick r:id="rId9"/>
                </a:rPr>
                <a:t>cristina@calheiros.org</a:t>
              </a:r>
              <a:endParaRPr lang="en-US" dirty="0"/>
            </a:p>
          </p:txBody>
        </p:sp>
        <p:sp>
          <p:nvSpPr>
            <p:cNvPr id="35" name="Rectangle 34"/>
            <p:cNvSpPr/>
            <p:nvPr/>
          </p:nvSpPr>
          <p:spPr>
            <a:xfrm>
              <a:off x="7803382" y="5649327"/>
              <a:ext cx="2765501" cy="369332"/>
            </a:xfrm>
            <a:prstGeom prst="rect">
              <a:avLst/>
            </a:prstGeom>
          </p:spPr>
          <p:txBody>
            <a:bodyPr wrap="none">
              <a:spAutoFit/>
            </a:bodyPr>
            <a:lstStyle/>
            <a:p>
              <a:r>
                <a:rPr lang="en-US" b="0" i="0" u="sng" dirty="0">
                  <a:solidFill>
                    <a:srgbClr val="6B9F25"/>
                  </a:solidFill>
                  <a:effectLst/>
                  <a:latin typeface="Whitney"/>
                </a:rPr>
                <a:t>baseancv@greenroofs.pt</a:t>
              </a:r>
              <a:endParaRPr lang="en-US" u="sng" dirty="0">
                <a:solidFill>
                  <a:srgbClr val="6B9F25"/>
                </a:solidFill>
              </a:endParaRPr>
            </a:p>
          </p:txBody>
        </p:sp>
      </p:grpSp>
      <p:pic>
        <p:nvPicPr>
          <p:cNvPr id="22" name="Áudio 21">
            <a:hlinkClick r:id="" action="ppaction://media"/>
            <a:extLst>
              <a:ext uri="{FF2B5EF4-FFF2-40B4-BE49-F238E27FC236}">
                <a16:creationId xmlns:a16="http://schemas.microsoft.com/office/drawing/2014/main" id="{B038A7DE-95B5-4056-8AB9-822FCACAA7A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73658080"/>
      </p:ext>
    </p:extLst>
  </p:cSld>
  <p:clrMapOvr>
    <a:masterClrMapping/>
  </p:clrMapOvr>
  <p:transition spd="slow" advTm="5390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1"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59" fill="hold">
                                          <p:stCondLst>
                                            <p:cond delay="0"/>
                                          </p:stCondLst>
                                        </p:cTn>
                                        <p:tgtEl>
                                          <p:spTgt spid="2"/>
                                        </p:tgtEl>
                                        <p:attrNameLst>
                                          <p:attrName>style.rotation</p:attrName>
                                        </p:attrNameLst>
                                      </p:cBhvr>
                                      <p:to>
                                        <p:strVal val="-45.0"/>
                                      </p:to>
                                    </p:set>
                                    <p:anim calcmode="lin" valueType="num">
                                      <p:cBhvr>
                                        <p:cTn id="12"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2"/>
                </p:tgtEl>
              </p:cMediaNode>
            </p:audio>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700" y="5183714"/>
            <a:ext cx="3554747" cy="1323439"/>
          </a:xfrm>
          <a:prstGeom prst="rect">
            <a:avLst/>
          </a:prstGeom>
          <a:noFill/>
        </p:spPr>
        <p:txBody>
          <a:bodyPr wrap="square" rtlCol="0">
            <a:spAutoFit/>
          </a:bodyPr>
          <a:lstStyle/>
          <a:p>
            <a:pPr algn="ctr"/>
            <a:r>
              <a:rPr lang="en-US" sz="1600" dirty="0" err="1"/>
              <a:t>Membros</a:t>
            </a:r>
            <a:r>
              <a:rPr lang="en-US" sz="1600" dirty="0"/>
              <a:t> do </a:t>
            </a:r>
            <a:r>
              <a:rPr lang="en-US" sz="1600" dirty="0" err="1"/>
              <a:t>projeto</a:t>
            </a:r>
            <a:r>
              <a:rPr lang="en-US" sz="1600" dirty="0"/>
              <a:t> ECO-Stop: </a:t>
            </a:r>
            <a:r>
              <a:rPr lang="en-US" sz="1600" dirty="0" err="1"/>
              <a:t>Gonçalo</a:t>
            </a:r>
            <a:r>
              <a:rPr lang="en-US" sz="1600" dirty="0"/>
              <a:t> Rocha, nº9; </a:t>
            </a:r>
          </a:p>
          <a:p>
            <a:pPr algn="ctr"/>
            <a:r>
              <a:rPr lang="en-US" sz="1600" dirty="0"/>
              <a:t>Pedro Silva, nº19; </a:t>
            </a:r>
          </a:p>
          <a:p>
            <a:pPr algn="ctr"/>
            <a:r>
              <a:rPr lang="en-US" sz="1600" dirty="0"/>
              <a:t>Rafael Silva, nº20; </a:t>
            </a:r>
          </a:p>
          <a:p>
            <a:pPr algn="ctr"/>
            <a:r>
              <a:rPr lang="en-US" sz="1600" dirty="0"/>
              <a:t>Sara Machado, nº21.</a:t>
            </a:r>
          </a:p>
        </p:txBody>
      </p:sp>
      <p:pic>
        <p:nvPicPr>
          <p:cNvPr id="12292" name="Picture 4" descr="https://media.discordapp.net/attachments/643927060154155038/707200701113040907/44270505-eindhoven-netherlands-may-24-2015-eindhoven-green-bus-stop-the-green-bus-stop-was-created-a.png?width=1024&amp;height=6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1254">
            <a:off x="5668783" y="2416471"/>
            <a:ext cx="5011876" cy="3342882"/>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4" name="Picture 6" descr="Mais de 300 paragens de autocarro na Holanda ganham 'tecto' mais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136"/>
          <a:stretch/>
        </p:blipFill>
        <p:spPr bwMode="auto">
          <a:xfrm rot="20691351">
            <a:off x="1017865" y="1834401"/>
            <a:ext cx="4112186" cy="2599017"/>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238495" y="-133872"/>
            <a:ext cx="3634666" cy="1732123"/>
          </a:xfrm>
        </p:spPr>
        <p:txBody>
          <a:bodyPr/>
          <a:lstStyle/>
          <a:p>
            <a:pPr algn="ctr"/>
            <a:r>
              <a:rPr lang="en-US" dirty="0"/>
              <a:t>Conclusion</a:t>
            </a:r>
          </a:p>
        </p:txBody>
      </p:sp>
      <p:sp>
        <p:nvSpPr>
          <p:cNvPr id="10" name="TextBox 9"/>
          <p:cNvSpPr txBox="1"/>
          <p:nvPr/>
        </p:nvSpPr>
        <p:spPr>
          <a:xfrm rot="20674476">
            <a:off x="4598891" y="3991130"/>
            <a:ext cx="830178" cy="307777"/>
          </a:xfrm>
          <a:prstGeom prst="rect">
            <a:avLst/>
          </a:prstGeom>
          <a:noFill/>
        </p:spPr>
        <p:txBody>
          <a:bodyPr wrap="square" rtlCol="0">
            <a:spAutoFit/>
          </a:bodyPr>
          <a:lstStyle/>
          <a:p>
            <a:r>
              <a:rPr lang="en-US" sz="1400" dirty="0"/>
              <a:t>Fig.25</a:t>
            </a:r>
          </a:p>
        </p:txBody>
      </p:sp>
      <p:sp>
        <p:nvSpPr>
          <p:cNvPr id="11" name="TextBox 10"/>
          <p:cNvSpPr txBox="1"/>
          <p:nvPr/>
        </p:nvSpPr>
        <p:spPr>
          <a:xfrm rot="1364736">
            <a:off x="10663828" y="3181701"/>
            <a:ext cx="830178" cy="307777"/>
          </a:xfrm>
          <a:prstGeom prst="rect">
            <a:avLst/>
          </a:prstGeom>
          <a:noFill/>
        </p:spPr>
        <p:txBody>
          <a:bodyPr wrap="square" rtlCol="0">
            <a:spAutoFit/>
          </a:bodyPr>
          <a:lstStyle/>
          <a:p>
            <a:r>
              <a:rPr lang="en-US" sz="1400" dirty="0"/>
              <a:t>Fig.26</a:t>
            </a:r>
          </a:p>
        </p:txBody>
      </p:sp>
      <p:pic>
        <p:nvPicPr>
          <p:cNvPr id="3" name="Áudio 2">
            <a:hlinkClick r:id="" action="ppaction://media"/>
            <a:extLst>
              <a:ext uri="{FF2B5EF4-FFF2-40B4-BE49-F238E27FC236}">
                <a16:creationId xmlns:a16="http://schemas.microsoft.com/office/drawing/2014/main" id="{916F61E1-1B17-4D37-85D7-C223147047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6383951"/>
      </p:ext>
    </p:extLst>
  </p:cSld>
  <p:clrMapOvr>
    <a:masterClrMapping/>
  </p:clrMapOvr>
  <mc:AlternateContent xmlns:mc="http://schemas.openxmlformats.org/markup-compatibility/2006" xmlns:p14="http://schemas.microsoft.com/office/powerpoint/2010/main">
    <mc:Choice Requires="p14">
      <p:transition spd="slow" p14:dur="3900" advTm="42041">
        <p14:glitter pattern="hexagon"/>
      </p:transition>
    </mc:Choice>
    <mc:Fallback xmlns="">
      <p:transition spd="slow" advTm="42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6"/>
                                        </p:tgtEl>
                                        <p:attrNameLst>
                                          <p:attrName>ppt_y</p:attrName>
                                        </p:attrNameLst>
                                      </p:cBhvr>
                                      <p:tavLst>
                                        <p:tav tm="0">
                                          <p:val>
                                            <p:strVal val="#ppt_y"/>
                                          </p:val>
                                        </p:tav>
                                        <p:tav tm="100000">
                                          <p:val>
                                            <p:strVal val="#ppt_y"/>
                                          </p:val>
                                        </p:tav>
                                      </p:tavLst>
                                    </p:anim>
                                    <p:anim calcmode="lin" valueType="num">
                                      <p:cBhvr>
                                        <p:cTn id="13"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294"/>
                                        </p:tgtEl>
                                        <p:attrNameLst>
                                          <p:attrName>style.visibility</p:attrName>
                                        </p:attrNameLst>
                                      </p:cBhvr>
                                      <p:to>
                                        <p:strVal val="visible"/>
                                      </p:to>
                                    </p:set>
                                    <p:animEffect transition="in" filter="wipe(left)">
                                      <p:cBhvr>
                                        <p:cTn id="20" dur="500"/>
                                        <p:tgtEl>
                                          <p:spTgt spid="12294"/>
                                        </p:tgtEl>
                                      </p:cBhvr>
                                    </p:animEffect>
                                  </p:childTnLst>
                                </p:cTn>
                              </p:par>
                              <p:par>
                                <p:cTn id="21" presetID="22" presetClass="entr" presetSubtype="2" fill="hold" nodeType="with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wipe(right)">
                                      <p:cBhvr>
                                        <p:cTn id="23" dur="500"/>
                                        <p:tgtEl>
                                          <p:spTgt spid="12292"/>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2" grpId="0"/>
      <p:bldP spid="6"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867"/>
            <a:ext cx="10058400" cy="1371600"/>
          </a:xfrm>
        </p:spPr>
        <p:txBody>
          <a:bodyPr/>
          <a:lstStyle/>
          <a:p>
            <a:r>
              <a:rPr lang="en-US" dirty="0"/>
              <a:t>Bibliography/</a:t>
            </a:r>
            <a:r>
              <a:rPr lang="en-US" dirty="0" err="1"/>
              <a:t>Webgraphy</a:t>
            </a:r>
            <a:endParaRPr lang="en-US" dirty="0"/>
          </a:p>
        </p:txBody>
      </p:sp>
      <p:sp>
        <p:nvSpPr>
          <p:cNvPr id="3" name="TextBox 2"/>
          <p:cNvSpPr txBox="1"/>
          <p:nvPr/>
        </p:nvSpPr>
        <p:spPr>
          <a:xfrm>
            <a:off x="553453" y="1588168"/>
            <a:ext cx="1063591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Intergovernmental panel about climatic changes, Global </a:t>
            </a:r>
            <a:r>
              <a:rPr lang="en-US" dirty="0" err="1"/>
              <a:t>Warmingof</a:t>
            </a:r>
            <a:r>
              <a:rPr lang="en-US" dirty="0"/>
              <a:t> 1,5 %</a:t>
            </a:r>
            <a:r>
              <a:rPr lang="pt-PT" dirty="0"/>
              <a:t> </a:t>
            </a:r>
            <a:r>
              <a:rPr lang="pt-PT" u="sng" dirty="0">
                <a:hlinkClick r:id="rId4"/>
              </a:rPr>
              <a:t>https://www.ipcc.ch/site/assets/uploads/2019/07/SPM-Portuguese-version.pdf</a:t>
            </a:r>
            <a:r>
              <a:rPr lang="pt-PT" dirty="0"/>
              <a:t>  (</a:t>
            </a:r>
            <a:r>
              <a:rPr lang="pt-PT" dirty="0" err="1"/>
              <a:t>June</a:t>
            </a:r>
            <a:r>
              <a:rPr lang="pt-PT" dirty="0"/>
              <a:t> 24</a:t>
            </a:r>
            <a:r>
              <a:rPr lang="en-US" baseline="30000" dirty="0"/>
              <a:t> </a:t>
            </a:r>
            <a:r>
              <a:rPr lang="en-US" baseline="30000" dirty="0" err="1"/>
              <a:t>th</a:t>
            </a:r>
            <a:r>
              <a:rPr lang="pt-PT" dirty="0"/>
              <a:t> 2020)</a:t>
            </a:r>
          </a:p>
          <a:p>
            <a:pPr marL="285750" indent="-285750">
              <a:buFont typeface="Arial" panose="020B0604020202020204" pitchFamily="34" charset="0"/>
              <a:buChar char="•"/>
            </a:pPr>
            <a:r>
              <a:rPr lang="pt-PT" dirty="0"/>
              <a:t>(ANCV)</a:t>
            </a:r>
            <a:r>
              <a:rPr lang="pt-PT" dirty="0">
                <a:hlinkClick r:id="rId5" tooltip="https://www.greenroofs.pt/"/>
              </a:rPr>
              <a:t>https://www.greenroofs.pt/</a:t>
            </a:r>
            <a:r>
              <a:rPr lang="pt-PT" dirty="0"/>
              <a:t> [</a:t>
            </a:r>
            <a:r>
              <a:rPr lang="pt-PT" dirty="0" err="1"/>
              <a:t>January</a:t>
            </a:r>
            <a:r>
              <a:rPr lang="pt-PT" dirty="0"/>
              <a:t> 16</a:t>
            </a:r>
            <a:r>
              <a:rPr lang="en-US" baseline="30000" dirty="0" err="1"/>
              <a:t>th</a:t>
            </a:r>
            <a:r>
              <a:rPr lang="pt-PT" dirty="0"/>
              <a:t> 2020] </a:t>
            </a:r>
          </a:p>
          <a:p>
            <a:pPr marL="285750" indent="-285750">
              <a:buFont typeface="Arial" panose="020B0604020202020204" pitchFamily="34" charset="0"/>
              <a:buChar char="•"/>
            </a:pPr>
            <a:r>
              <a:rPr lang="pt-PT" dirty="0"/>
              <a:t>PALHA, Paulo; AFONSO, Armando </a:t>
            </a:r>
            <a:r>
              <a:rPr lang="pt-PT" dirty="0" err="1"/>
              <a:t>et</a:t>
            </a:r>
            <a:r>
              <a:rPr lang="pt-PT" dirty="0"/>
              <a:t> al. (2019) "Coberturas Verdes - Guia Técnico". "Guia técnico para projeto, construção e manutenção de coberturas verdes". 1ª edição Porto: ANCV</a:t>
            </a:r>
          </a:p>
          <a:p>
            <a:pPr marL="285750" indent="-285750">
              <a:buFont typeface="Arial" panose="020B0604020202020204" pitchFamily="34" charset="0"/>
              <a:buChar char="•"/>
            </a:pPr>
            <a:r>
              <a:rPr lang="en-US" dirty="0" err="1"/>
              <a:t>Landlab</a:t>
            </a:r>
            <a:r>
              <a:rPr lang="en-US" dirty="0"/>
              <a:t> "</a:t>
            </a:r>
            <a:r>
              <a:rPr lang="en-US" dirty="0" err="1"/>
              <a:t>Landlab</a:t>
            </a:r>
            <a:r>
              <a:rPr lang="en-US" dirty="0"/>
              <a:t>" https://www.landlab.pt/ (March 11</a:t>
            </a:r>
            <a:r>
              <a:rPr lang="en-US" baseline="30000" dirty="0"/>
              <a:t>th</a:t>
            </a:r>
            <a:r>
              <a:rPr lang="en-US" dirty="0"/>
              <a:t> 2020)</a:t>
            </a:r>
          </a:p>
          <a:p>
            <a:pPr marL="285750" indent="-285750">
              <a:buFont typeface="Arial" panose="020B0604020202020204" pitchFamily="34" charset="0"/>
              <a:buChar char="•"/>
            </a:pPr>
            <a:r>
              <a:rPr lang="pt-BR" dirty="0"/>
              <a:t>WEBER, Alex; ROSA, Cássia; DA ROCHA, Débora; FUNFGELT, Karla. "TELHADO VERDE - AVALIAÇÃO DE TEMPERATURA COM UTILIZAÇÃO DE DIFERENTES TIPOS DE COBERTURA VEGETAL" Anais da XV FETEC (Feira de Conhecimento Tecnológico e Científico) http://eventos.ifc.edu.br/micti/wp-content/uploads/sites/5/2014/09/MUL-94.pdf , agosto de 2014 (March 24</a:t>
            </a:r>
            <a:r>
              <a:rPr lang="en-US" baseline="30000" dirty="0"/>
              <a:t> </a:t>
            </a:r>
            <a:r>
              <a:rPr lang="en-US" baseline="30000" dirty="0" err="1"/>
              <a:t>th</a:t>
            </a:r>
            <a:r>
              <a:rPr lang="pt-BR" dirty="0"/>
              <a:t> 2020)</a:t>
            </a:r>
          </a:p>
          <a:p>
            <a:pPr marL="285750" indent="-285750">
              <a:buFont typeface="Arial" panose="020B0604020202020204" pitchFamily="34" charset="0"/>
              <a:buChar char="•"/>
            </a:pPr>
            <a:r>
              <a:rPr lang="en-US" dirty="0"/>
              <a:t>SILVOLA, JOUKO. “Photosynthesis Measurements on a CAM Plant, Sedum </a:t>
            </a:r>
            <a:r>
              <a:rPr lang="en-US" dirty="0" err="1"/>
              <a:t>Telephium</a:t>
            </a:r>
            <a:r>
              <a:rPr lang="en-US" dirty="0"/>
              <a:t> (</a:t>
            </a:r>
            <a:r>
              <a:rPr lang="en-US" dirty="0" err="1"/>
              <a:t>Crassulaceae</a:t>
            </a:r>
            <a:r>
              <a:rPr lang="en-US" dirty="0"/>
              <a:t>).” </a:t>
            </a:r>
            <a:r>
              <a:rPr lang="en-US" dirty="0" err="1"/>
              <a:t>Annales</a:t>
            </a:r>
            <a:r>
              <a:rPr lang="en-US" dirty="0"/>
              <a:t> </a:t>
            </a:r>
            <a:r>
              <a:rPr lang="en-US" dirty="0" err="1"/>
              <a:t>Botanici</a:t>
            </a:r>
            <a:r>
              <a:rPr lang="en-US" dirty="0"/>
              <a:t> </a:t>
            </a:r>
            <a:r>
              <a:rPr lang="en-US" dirty="0" err="1"/>
              <a:t>Fennici</a:t>
            </a:r>
            <a:r>
              <a:rPr lang="en-US" dirty="0"/>
              <a:t>, vol. 22, no. 3, 1985, pp. 195–200. JSTOR, www.jstor.org/stable/23725702 (May 23rd 2020)</a:t>
            </a:r>
          </a:p>
        </p:txBody>
      </p:sp>
      <p:pic>
        <p:nvPicPr>
          <p:cNvPr id="4" name="Áudio 3">
            <a:hlinkClick r:id="" action="ppaction://media"/>
            <a:extLst>
              <a:ext uri="{FF2B5EF4-FFF2-40B4-BE49-F238E27FC236}">
                <a16:creationId xmlns:a16="http://schemas.microsoft.com/office/drawing/2014/main" id="{C7C6E66B-0599-4D8D-A7F8-34B97A488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073010"/>
      </p:ext>
    </p:extLst>
  </p:cSld>
  <p:clrMapOvr>
    <a:masterClrMapping/>
  </p:clrMapOvr>
  <mc:AlternateContent xmlns:mc="http://schemas.openxmlformats.org/markup-compatibility/2006" xmlns:p14="http://schemas.microsoft.com/office/powerpoint/2010/main">
    <mc:Choice Requires="p14">
      <p:transition spd="slow" p14:dur="2000" advTm="2568"/>
    </mc:Choice>
    <mc:Fallback xmlns="">
      <p:transition spd="slow" advTm="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867"/>
            <a:ext cx="10058400" cy="1371600"/>
          </a:xfrm>
        </p:spPr>
        <p:txBody>
          <a:bodyPr/>
          <a:lstStyle/>
          <a:p>
            <a:r>
              <a:rPr lang="en-US" dirty="0"/>
              <a:t>Bibliography/</a:t>
            </a:r>
            <a:r>
              <a:rPr lang="en-US" dirty="0" err="1"/>
              <a:t>Webgraphy</a:t>
            </a:r>
            <a:r>
              <a:rPr lang="en-US" dirty="0"/>
              <a:t> </a:t>
            </a:r>
            <a:r>
              <a:rPr lang="en-US" sz="2400" dirty="0"/>
              <a:t>- images</a:t>
            </a:r>
          </a:p>
        </p:txBody>
      </p:sp>
      <p:sp>
        <p:nvSpPr>
          <p:cNvPr id="3" name="TextBox 2"/>
          <p:cNvSpPr txBox="1"/>
          <p:nvPr/>
        </p:nvSpPr>
        <p:spPr>
          <a:xfrm>
            <a:off x="381001" y="1491915"/>
            <a:ext cx="11361820" cy="5262979"/>
          </a:xfrm>
          <a:prstGeom prst="rect">
            <a:avLst/>
          </a:prstGeom>
          <a:noFill/>
        </p:spPr>
        <p:txBody>
          <a:bodyPr wrap="square" rtlCol="0">
            <a:spAutoFit/>
          </a:bodyPr>
          <a:lstStyle/>
          <a:p>
            <a:r>
              <a:rPr lang="pt-BR" sz="1600" dirty="0"/>
              <a:t>1- </a:t>
            </a:r>
            <a:r>
              <a:rPr lang="pt-BR" sz="1600" dirty="0">
                <a:hlinkClick r:id="rId4"/>
              </a:rPr>
              <a:t>https://www.otj247.com/static/uploads/1487317248.48_3.png</a:t>
            </a:r>
            <a:endParaRPr lang="pt-BR" sz="1600" dirty="0"/>
          </a:p>
          <a:p>
            <a:r>
              <a:rPr lang="pt-BR" sz="1600" dirty="0"/>
              <a:t>2- </a:t>
            </a:r>
            <a:r>
              <a:rPr lang="pt-BR" sz="1600" dirty="0">
                <a:hlinkClick r:id="rId5"/>
              </a:rPr>
              <a:t>https://nccmed.com/wp-content/uploads/2020/01/Factory-with-their-air-pollution-activity.jpg</a:t>
            </a:r>
            <a:endParaRPr lang="pt-BR" sz="1600" dirty="0"/>
          </a:p>
          <a:p>
            <a:r>
              <a:rPr lang="pt-BR" sz="1600" dirty="0"/>
              <a:t>3- </a:t>
            </a:r>
            <a:r>
              <a:rPr lang="pt-BR" sz="1600" dirty="0">
                <a:hlinkClick r:id="rId6"/>
              </a:rPr>
              <a:t>https://s3-us-west-1.amazonaws.com/greenfuture/uploads/posts/January2017/gWwqi0xtb0CBBo0m2Hie.jpg</a:t>
            </a:r>
            <a:endParaRPr lang="pt-BR" sz="1600" dirty="0"/>
          </a:p>
          <a:p>
            <a:r>
              <a:rPr lang="pt-BR" sz="1600" dirty="0"/>
              <a:t>4- </a:t>
            </a:r>
            <a:r>
              <a:rPr lang="pt-BR" sz="1600" dirty="0">
                <a:hlinkClick r:id="rId7"/>
              </a:rPr>
              <a:t>https://miro.medium.com/max/6016/1*Fb6JEUqgoF_nKDWiYWxXSA.jpeg</a:t>
            </a:r>
            <a:endParaRPr lang="pt-BR" sz="1600" dirty="0"/>
          </a:p>
          <a:p>
            <a:r>
              <a:rPr lang="pt-BR" sz="1600" dirty="0"/>
              <a:t>5- </a:t>
            </a:r>
            <a:r>
              <a:rPr lang="pt-BR" sz="1600" dirty="0">
                <a:hlinkClick r:id="rId8"/>
              </a:rPr>
              <a:t>https://www.resitrix-epdm.be/sites/default/files/styles/large/public/groendak_algemeen.jpg?itok=TcBTiC5r</a:t>
            </a:r>
            <a:endParaRPr lang="pt-BR" sz="1600" dirty="0"/>
          </a:p>
          <a:p>
            <a:r>
              <a:rPr lang="pt-BR" sz="1600" dirty="0"/>
              <a:t>6- </a:t>
            </a:r>
            <a:r>
              <a:rPr lang="pt-BR" sz="1600" dirty="0">
                <a:hlinkClick r:id="rId9"/>
              </a:rPr>
              <a:t>https://4.bp.blogspot.com/_vqHfixke1L8/TDzvIlCnEVI/AAAAAAAAB3g/FHkQtisn7js/s1600/art51.jpg</a:t>
            </a:r>
            <a:endParaRPr lang="pt-BR" sz="1600" dirty="0"/>
          </a:p>
          <a:p>
            <a:r>
              <a:rPr lang="pt-BR" sz="1600" dirty="0"/>
              <a:t>7- n.d. (Image of an intensive green roof)</a:t>
            </a:r>
          </a:p>
          <a:p>
            <a:r>
              <a:rPr lang="pt-BR" sz="1600" dirty="0"/>
              <a:t>9- </a:t>
            </a:r>
            <a:r>
              <a:rPr lang="pt-BR" sz="1600" dirty="0">
                <a:hlinkClick r:id="rId10"/>
              </a:rPr>
              <a:t>https://img.archiexpo.com/images_ae/photo-m2/1784-12246685.jpg</a:t>
            </a:r>
            <a:endParaRPr lang="pt-BR" sz="1600" dirty="0"/>
          </a:p>
          <a:p>
            <a:r>
              <a:rPr lang="pt-BR" sz="1600" dirty="0"/>
              <a:t>10 - </a:t>
            </a:r>
            <a:r>
              <a:rPr lang="pt-BR" sz="1600" dirty="0">
                <a:hlinkClick r:id="rId11"/>
              </a:rPr>
              <a:t>https://b.allegroimg.com/s512/01da38/e3a0c4d44e5faf6351449fbaf8ab/Rozchodnik-ANGELINA-na-SKALNIAK-bylina-W-DONICZCE-Rodzaj-rosliny-Inny</a:t>
            </a:r>
            <a:endParaRPr lang="pt-BR" sz="1600" dirty="0"/>
          </a:p>
          <a:p>
            <a:r>
              <a:rPr lang="pt-BR" sz="1600" dirty="0"/>
              <a:t>11 - </a:t>
            </a:r>
            <a:r>
              <a:rPr lang="pt-BR" sz="1600" dirty="0">
                <a:hlinkClick r:id="rId12"/>
              </a:rPr>
              <a:t>https://http2.mlstatic.com/argila-expandida-18kg-vasos-jardim-decoraco-12-sacos-D_NQ_NP_835521-MLB20799429074_072016-F.jpg</a:t>
            </a:r>
            <a:endParaRPr lang="pt-BR" sz="1600" dirty="0"/>
          </a:p>
          <a:p>
            <a:r>
              <a:rPr lang="pt-BR" sz="1600" dirty="0"/>
              <a:t>12 - </a:t>
            </a:r>
            <a:r>
              <a:rPr lang="pt-BR" sz="1600" dirty="0">
                <a:solidFill>
                  <a:schemeClr val="bg1"/>
                </a:solidFill>
                <a:hlinkClick r:id="rId13"/>
              </a:rPr>
              <a:t>http://www.pavipool.es/producto/malla-antihierbas/</a:t>
            </a:r>
            <a:endParaRPr lang="pt-BR" sz="1600" dirty="0">
              <a:solidFill>
                <a:schemeClr val="bg1"/>
              </a:solidFill>
            </a:endParaRPr>
          </a:p>
          <a:p>
            <a:r>
              <a:rPr lang="pt-BR" sz="1600" dirty="0"/>
              <a:t>13- </a:t>
            </a:r>
            <a:r>
              <a:rPr lang="pt-BR" sz="1600" dirty="0">
                <a:hlinkClick r:id="rId14"/>
              </a:rPr>
              <a:t>https://img.archiexpo.com/images_ae/photo-g/66377-8410753.jpg</a:t>
            </a:r>
            <a:endParaRPr lang="pt-BR" sz="1600" dirty="0"/>
          </a:p>
          <a:p>
            <a:r>
              <a:rPr lang="pt-BR" sz="1600" dirty="0"/>
              <a:t>14- </a:t>
            </a:r>
            <a:r>
              <a:rPr lang="pt-BR" sz="1600" dirty="0">
                <a:hlinkClick r:id="rId15"/>
              </a:rPr>
              <a:t>https://mnrainman.com/WebRoot/Store11/Shops/dc916bd1-9efb-499b-9e4e-893614b67d4c/59B6/90A8/6199/3313/BC6B/0A48/3633/D23B/HDPE_2mm_Wurzelschutz_Wurzelsperre_Rhizomsperre_Wurzelschaeden.png</a:t>
            </a:r>
            <a:endParaRPr lang="pt-BR" sz="1600" dirty="0"/>
          </a:p>
          <a:p>
            <a:r>
              <a:rPr lang="pt-BR" sz="1600" dirty="0"/>
              <a:t>15 - </a:t>
            </a:r>
            <a:r>
              <a:rPr lang="pt-BR" sz="1600" dirty="0">
                <a:hlinkClick r:id="rId16"/>
              </a:rPr>
              <a:t>https://</a:t>
            </a:r>
            <a:r>
              <a:rPr lang="pt-BR" sz="1600" dirty="0">
                <a:solidFill>
                  <a:schemeClr val="bg1"/>
                </a:solidFill>
                <a:hlinkClick r:id="rId16"/>
              </a:rPr>
              <a:t>mathanggiperumall.files.wordpress.com/2018/02/kepentingan-sistem-respirasi-yang-sihat.pdf</a:t>
            </a:r>
            <a:endParaRPr lang="pt-BR" sz="1600" dirty="0">
              <a:solidFill>
                <a:schemeClr val="bg1"/>
              </a:solidFill>
            </a:endParaRPr>
          </a:p>
          <a:p>
            <a:endParaRPr lang="pt-BR" sz="1600" dirty="0">
              <a:solidFill>
                <a:schemeClr val="bg1"/>
              </a:solidFill>
            </a:endParaRPr>
          </a:p>
          <a:p>
            <a:endParaRPr lang="pt-BR" sz="1600" dirty="0"/>
          </a:p>
          <a:p>
            <a:endParaRPr lang="pt-BR" sz="1600" dirty="0"/>
          </a:p>
        </p:txBody>
      </p:sp>
      <p:pic>
        <p:nvPicPr>
          <p:cNvPr id="4" name="Áudio 3">
            <a:hlinkClick r:id="" action="ppaction://media"/>
            <a:extLst>
              <a:ext uri="{FF2B5EF4-FFF2-40B4-BE49-F238E27FC236}">
                <a16:creationId xmlns:a16="http://schemas.microsoft.com/office/drawing/2014/main" id="{6B9725F2-C34F-41E8-AC89-EA43C8C4D24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5017783"/>
      </p:ext>
    </p:extLst>
  </p:cSld>
  <p:clrMapOvr>
    <a:masterClrMapping/>
  </p:clrMapOvr>
  <mc:AlternateContent xmlns:mc="http://schemas.openxmlformats.org/markup-compatibility/2006" xmlns:p14="http://schemas.microsoft.com/office/powerpoint/2010/main">
    <mc:Choice Requires="p14">
      <p:transition spd="slow" p14:dur="2000" advTm="873"/>
    </mc:Choice>
    <mc:Fallback xmlns="">
      <p:transition spd="slow" advTm="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9" y="365867"/>
            <a:ext cx="10058400" cy="1371600"/>
          </a:xfrm>
        </p:spPr>
        <p:txBody>
          <a:bodyPr/>
          <a:lstStyle/>
          <a:p>
            <a:r>
              <a:rPr lang="en-US" dirty="0"/>
              <a:t>Bibliography/</a:t>
            </a:r>
            <a:r>
              <a:rPr lang="en-US" dirty="0" err="1"/>
              <a:t>Webgraphy</a:t>
            </a:r>
            <a:r>
              <a:rPr lang="en-US" dirty="0"/>
              <a:t> </a:t>
            </a:r>
            <a:r>
              <a:rPr lang="en-US" sz="2400" dirty="0"/>
              <a:t>- images</a:t>
            </a:r>
            <a:endParaRPr lang="en-US" dirty="0"/>
          </a:p>
        </p:txBody>
      </p:sp>
      <p:sp>
        <p:nvSpPr>
          <p:cNvPr id="3" name="TextBox 2"/>
          <p:cNvSpPr txBox="1"/>
          <p:nvPr/>
        </p:nvSpPr>
        <p:spPr>
          <a:xfrm>
            <a:off x="457200" y="1503947"/>
            <a:ext cx="10996863" cy="5262979"/>
          </a:xfrm>
          <a:prstGeom prst="rect">
            <a:avLst/>
          </a:prstGeom>
          <a:noFill/>
        </p:spPr>
        <p:txBody>
          <a:bodyPr wrap="square" rtlCol="0">
            <a:spAutoFit/>
          </a:bodyPr>
          <a:lstStyle/>
          <a:p>
            <a:r>
              <a:rPr lang="pt-BR" sz="1600" dirty="0"/>
              <a:t>16- </a:t>
            </a:r>
            <a:r>
              <a:rPr lang="pt-BR" sz="1600" dirty="0">
                <a:hlinkClick r:id="rId4"/>
              </a:rPr>
              <a:t>https://assets.rbl.ms/19807721/origin.jpg</a:t>
            </a:r>
            <a:endParaRPr lang="pt-BR" sz="1600" dirty="0"/>
          </a:p>
          <a:p>
            <a:r>
              <a:rPr lang="pt-BR" sz="1600" dirty="0"/>
              <a:t>17- </a:t>
            </a:r>
            <a:r>
              <a:rPr lang="en-US" sz="1600" u="sng" dirty="0">
                <a:hlinkClick r:id="rId5" tooltip="https://www.iamexpat.nl/sites/default/files/styles/article--full/public/bee_on_sedum_flowers.jpg?itok=LO5ocOVP"/>
              </a:rPr>
              <a:t>https://www.iamexpat.nl/sites/default/files/styles/article--full/public/bee_on_sedum_flowers.jpg?itok=LO5ocOVP </a:t>
            </a:r>
            <a:endParaRPr lang="en-US" sz="1600" u="sng" dirty="0"/>
          </a:p>
          <a:p>
            <a:r>
              <a:rPr lang="pt-BR" sz="1600" dirty="0"/>
              <a:t>18 e 19 - </a:t>
            </a:r>
            <a:r>
              <a:rPr lang="pt-BR" sz="1600" dirty="0">
                <a:hlinkClick r:id="rId6"/>
              </a:rPr>
              <a:t>https://www.google.pt/maps/@41.2338783,8.6204669,3a,75y,329.67h,79.05t/data=!3m6!1e1!3m4!1sZo_vTxk0pKXzIXUGWjt5NA!2e0!7i16384!8i8192</a:t>
            </a:r>
            <a:endParaRPr lang="pt-BR" sz="1600" dirty="0"/>
          </a:p>
          <a:p>
            <a:r>
              <a:rPr lang="pt-BR" sz="1600" dirty="0"/>
              <a:t>21- </a:t>
            </a:r>
            <a:r>
              <a:rPr lang="pt-BR" sz="1600" dirty="0">
                <a:hlinkClick r:id="rId7"/>
              </a:rPr>
              <a:t>https://http2.mlstatic.com/aquario-kit-completo-30-cm-x-30-cm-x-30-cm-vidro-4-mm-D_NQ_NP_753758-MLB31799362011_082019-F.jpg</a:t>
            </a:r>
            <a:endParaRPr lang="pt-BR" sz="1600" dirty="0"/>
          </a:p>
          <a:p>
            <a:r>
              <a:rPr lang="pt-BR" sz="1600" dirty="0"/>
              <a:t>22 - SILVOLA, JOUKO. “Photosynthesis Measurements on a CAM Plant, Sedum Telephium (Crassulaceae).” Annales Botanici Fennici, vol. 22, no. 3, 1985, pp. 195–200. JSTOR, www.jstor.org/stable/23725702 (23 de maio de 2020)</a:t>
            </a:r>
          </a:p>
          <a:p>
            <a:r>
              <a:rPr lang="pt-BR" sz="1600" dirty="0"/>
              <a:t>23 - </a:t>
            </a:r>
            <a:r>
              <a:rPr lang="pt-BR" sz="1600" dirty="0">
                <a:hlinkClick r:id="rId8"/>
              </a:rPr>
              <a:t>https://upload.wikimedia.org/wikipedia/commons/thumb/2/27/Instituto_Federal_de_Santa_Catarina_-_Marca_Vertical_2015.svg/894px-Instituto_Federal_de_Santa_Catarina_-_Marca_Vertical_2015.svg.png</a:t>
            </a:r>
            <a:endParaRPr lang="pt-BR" sz="1600" dirty="0"/>
          </a:p>
          <a:p>
            <a:r>
              <a:rPr lang="pt-BR" sz="1600" dirty="0"/>
              <a:t>24 - https://www.istockphoto.com/pt/vetorial/thermometer-vector-flat-design-gm995791418-269511830?irgwc=1&amp;esource=AFF_IS_IR_Individual+Entrepreneur+Bashlykova_1402972_&amp;asid=Individual+Entrepreneur+Bashlykova&amp;cid=IS&amp;utm_medium=affiliate&amp;utm_source=Individual+Entrepreneur+Bashlykova&amp;utm_content=1402972&amp;clickid=Wh52SDWJxxyOUJHwUx0Mo3EWUki3l%3AVilxDOxU0</a:t>
            </a:r>
          </a:p>
          <a:p>
            <a:r>
              <a:rPr lang="pt-BR" sz="1600" dirty="0"/>
              <a:t>25- </a:t>
            </a:r>
            <a:r>
              <a:rPr lang="pt-BR" sz="1600" dirty="0">
                <a:hlinkClick r:id="rId9"/>
              </a:rPr>
              <a:t>https://cdn.cmjornal.pt/images/2019-12/img_800x533$2019_12_27_17_15_02_912739.png</a:t>
            </a:r>
            <a:endParaRPr lang="pt-BR" sz="1600" dirty="0"/>
          </a:p>
          <a:p>
            <a:r>
              <a:rPr lang="pt-BR" sz="1600" dirty="0"/>
              <a:t>26- </a:t>
            </a:r>
            <a:r>
              <a:rPr lang="pt-BR" sz="1600" dirty="0">
                <a:hlinkClick r:id="rId10"/>
              </a:rPr>
              <a:t>https://media.istockphoto.com/photos/green-bus-stop-picture-id485290212?k=6&amp;m=485290212&amp;s=170667a&amp;w=0&amp;h=wjCJfK_x__gi9Yg58dhMGUTp5hjdeFVmAQ-dwG-J-j0</a:t>
            </a:r>
            <a:r>
              <a:rPr lang="pt-BR" sz="1600" dirty="0"/>
              <a:t>=</a:t>
            </a:r>
          </a:p>
          <a:p>
            <a:endParaRPr lang="en-US" sz="1600" dirty="0"/>
          </a:p>
        </p:txBody>
      </p:sp>
      <p:pic>
        <p:nvPicPr>
          <p:cNvPr id="4" name="Áudio 3">
            <a:hlinkClick r:id="" action="ppaction://media"/>
            <a:extLst>
              <a:ext uri="{FF2B5EF4-FFF2-40B4-BE49-F238E27FC236}">
                <a16:creationId xmlns:a16="http://schemas.microsoft.com/office/drawing/2014/main" id="{8011A3F0-FBB5-439F-B54C-966EF43BDF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0944454"/>
      </p:ext>
    </p:extLst>
  </p:cSld>
  <p:clrMapOvr>
    <a:masterClrMapping/>
  </p:clrMapOvr>
  <mc:AlternateContent xmlns:mc="http://schemas.openxmlformats.org/markup-compatibility/2006" xmlns:p14="http://schemas.microsoft.com/office/powerpoint/2010/main">
    <mc:Choice Requires="p14">
      <p:transition spd="slow" p14:dur="2000" advTm="2535"/>
    </mc:Choice>
    <mc:Fallback xmlns="">
      <p:transition spd="slow" advTm="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a:t>
            </a:r>
          </a:p>
        </p:txBody>
      </p:sp>
      <p:sp>
        <p:nvSpPr>
          <p:cNvPr id="3" name="Content Placeholder 2"/>
          <p:cNvSpPr>
            <a:spLocks noGrp="1"/>
          </p:cNvSpPr>
          <p:nvPr>
            <p:ph idx="1"/>
          </p:nvPr>
        </p:nvSpPr>
        <p:spPr/>
        <p:txBody>
          <a:bodyPr/>
          <a:lstStyle/>
          <a:p>
            <a:pPr>
              <a:buBlip>
                <a:blip r:embed="rId4"/>
              </a:buBlip>
            </a:pPr>
            <a:r>
              <a:rPr lang="en-US" dirty="0">
                <a:solidFill>
                  <a:schemeClr val="tx1">
                    <a:lumMod val="95000"/>
                  </a:schemeClr>
                </a:solidFill>
              </a:rPr>
              <a:t>Introduction</a:t>
            </a:r>
            <a:r>
              <a:rPr lang="en-US" dirty="0"/>
              <a:t>;</a:t>
            </a:r>
          </a:p>
          <a:p>
            <a:pPr>
              <a:buBlip>
                <a:blip r:embed="rId4"/>
              </a:buBlip>
            </a:pPr>
            <a:r>
              <a:rPr lang="en-US" dirty="0"/>
              <a:t>Problem to be solved;</a:t>
            </a:r>
          </a:p>
          <a:p>
            <a:pPr>
              <a:buBlip>
                <a:blip r:embed="rId4"/>
              </a:buBlip>
            </a:pPr>
            <a:r>
              <a:rPr lang="en-US" dirty="0"/>
              <a:t>Green Roof - types of green roofs and their constitution;</a:t>
            </a:r>
          </a:p>
          <a:p>
            <a:pPr>
              <a:buBlip>
                <a:blip r:embed="rId4"/>
              </a:buBlip>
            </a:pPr>
            <a:r>
              <a:rPr lang="en-US" dirty="0"/>
              <a:t>Benefits of Green Roofs;</a:t>
            </a:r>
          </a:p>
          <a:p>
            <a:pPr>
              <a:buBlip>
                <a:blip r:embed="rId4"/>
              </a:buBlip>
            </a:pPr>
            <a:r>
              <a:rPr lang="en-US" dirty="0"/>
              <a:t>Targeted Bus Stop;</a:t>
            </a:r>
          </a:p>
          <a:p>
            <a:pPr>
              <a:buBlip>
                <a:blip r:embed="rId4"/>
              </a:buBlip>
            </a:pPr>
            <a:r>
              <a:rPr lang="en-US" dirty="0"/>
              <a:t>Materials;</a:t>
            </a:r>
          </a:p>
          <a:p>
            <a:pPr>
              <a:buBlip>
                <a:blip r:embed="rId4"/>
              </a:buBlip>
            </a:pPr>
            <a:r>
              <a:rPr lang="en-US" dirty="0"/>
              <a:t>Experimental Procedure and expected results;</a:t>
            </a:r>
          </a:p>
          <a:p>
            <a:pPr>
              <a:buBlip>
                <a:blip r:embed="rId4"/>
              </a:buBlip>
            </a:pPr>
            <a:r>
              <a:rPr lang="en-US" dirty="0"/>
              <a:t>Partnerships;</a:t>
            </a:r>
          </a:p>
          <a:p>
            <a:pPr>
              <a:buBlip>
                <a:blip r:embed="rId4"/>
              </a:buBlip>
            </a:pPr>
            <a:r>
              <a:rPr lang="en-US" dirty="0"/>
              <a:t>Conclusion.</a:t>
            </a:r>
          </a:p>
        </p:txBody>
      </p:sp>
      <p:pic>
        <p:nvPicPr>
          <p:cNvPr id="4"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346" y="642594"/>
            <a:ext cx="2429435" cy="2487625"/>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Áudio 5">
            <a:hlinkClick r:id="" action="ppaction://media"/>
            <a:extLst>
              <a:ext uri="{FF2B5EF4-FFF2-40B4-BE49-F238E27FC236}">
                <a16:creationId xmlns:a16="http://schemas.microsoft.com/office/drawing/2014/main" id="{7F762D92-C7C6-4F7C-855D-D522E714A1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5302986"/>
      </p:ext>
    </p:extLst>
  </p:cSld>
  <p:clrMapOvr>
    <a:masterClrMapping/>
  </p:clrMapOvr>
  <mc:AlternateContent xmlns:mc="http://schemas.openxmlformats.org/markup-compatibility/2006" xmlns:p14="http://schemas.microsoft.com/office/powerpoint/2010/main">
    <mc:Choice Requires="p14">
      <p:transition spd="slow" p14:dur="2000" advTm="6655"/>
    </mc:Choice>
    <mc:Fallback xmlns="">
      <p:transition spd="slow" advTm="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65" y="558676"/>
            <a:ext cx="10058400" cy="1371600"/>
          </a:xfrm>
        </p:spPr>
        <p:txBody>
          <a:bodyPr/>
          <a:lstStyle/>
          <a:p>
            <a:r>
              <a:rPr lang="en-US" dirty="0"/>
              <a:t>Introduction</a:t>
            </a:r>
          </a:p>
        </p:txBody>
      </p:sp>
      <p:pic>
        <p:nvPicPr>
          <p:cNvPr id="1026" name="Picture 2" descr="Less Polluted Days Ahead? - Media India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224" y="3503717"/>
            <a:ext cx="4487956" cy="2737336"/>
          </a:xfrm>
          <a:prstGeom prst="rect">
            <a:avLst/>
          </a:prstGeom>
          <a:ln w="5715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5106" y="1930276"/>
            <a:ext cx="10945906" cy="1200329"/>
          </a:xfrm>
          <a:prstGeom prst="rect">
            <a:avLst/>
          </a:prstGeom>
          <a:noFill/>
        </p:spPr>
        <p:txBody>
          <a:bodyPr wrap="square" rtlCol="0">
            <a:spAutoFit/>
          </a:bodyPr>
          <a:lstStyle/>
          <a:p>
            <a:r>
              <a:rPr lang="en-US" dirty="0"/>
              <a:t>The industrial evolution and the problems related to this one imply the develop of sustainable measures able to soften the new environmental consequences that worsen daily. It implies the  elaboration of projects like ECO-Stop.</a:t>
            </a:r>
            <a:endParaRPr lang="pt-PT" dirty="0"/>
          </a:p>
          <a:p>
            <a:endParaRPr lang="en-US" dirty="0"/>
          </a:p>
        </p:txBody>
      </p:sp>
      <p:pic>
        <p:nvPicPr>
          <p:cNvPr id="1028" name="Picture 4" descr="https://cdn.discordapp.com/attachments/643927060154155038/707167984447389697/6200d8876508d8065a5b5854fc4529e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90026">
            <a:off x="9385804" y="3787376"/>
            <a:ext cx="2042158" cy="2927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cdn.discordapp.com/attachments/643927060154155038/707167984447389697/6200d8876508d8065a5b5854fc4529e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015598">
            <a:off x="707969" y="3787376"/>
            <a:ext cx="2042158" cy="2927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43302" y="5859379"/>
            <a:ext cx="697831" cy="276999"/>
          </a:xfrm>
          <a:prstGeom prst="rect">
            <a:avLst/>
          </a:prstGeom>
          <a:noFill/>
        </p:spPr>
        <p:txBody>
          <a:bodyPr wrap="square" rtlCol="0">
            <a:spAutoFit/>
          </a:bodyPr>
          <a:lstStyle/>
          <a:p>
            <a:r>
              <a:rPr lang="en-US" sz="1200" dirty="0"/>
              <a:t>Fig.1</a:t>
            </a:r>
          </a:p>
        </p:txBody>
      </p:sp>
      <p:pic>
        <p:nvPicPr>
          <p:cNvPr id="4" name="Áudio 3">
            <a:hlinkClick r:id="" action="ppaction://media"/>
            <a:extLst>
              <a:ext uri="{FF2B5EF4-FFF2-40B4-BE49-F238E27FC236}">
                <a16:creationId xmlns:a16="http://schemas.microsoft.com/office/drawing/2014/main" id="{2FAB2E6E-BE38-4AD9-BCAB-D815068050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400416"/>
      </p:ext>
    </p:extLst>
  </p:cSld>
  <p:clrMapOvr>
    <a:masterClrMapping/>
  </p:clrMapOvr>
  <mc:AlternateContent xmlns:mc="http://schemas.openxmlformats.org/markup-compatibility/2006" xmlns:p14="http://schemas.microsoft.com/office/powerpoint/2010/main">
    <mc:Choice Requires="p14">
      <p:transition spd="slow" p14:dur="2500" advTm="68010">
        <p:checker/>
      </p:transition>
    </mc:Choice>
    <mc:Fallback xmlns="">
      <p:transition spd="slow" advTm="6801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59" fill="hold">
                                          <p:stCondLst>
                                            <p:cond delay="0"/>
                                          </p:stCondLst>
                                        </p:cTn>
                                        <p:tgtEl>
                                          <p:spTgt spid="2"/>
                                        </p:tgtEl>
                                        <p:attrNameLst>
                                          <p:attrName>style.rotation</p:attrName>
                                        </p:attrNameLst>
                                      </p:cBhvr>
                                      <p:to>
                                        <p:strVal val="-45.0"/>
                                      </p:to>
                                    </p:set>
                                    <p:anim calcmode="lin" valueType="num">
                                      <p:cBhvr>
                                        <p:cTn id="12"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left)">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2" grpId="0"/>
      <p:bldP spid="1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10070"/>
            <a:ext cx="10058400" cy="1371600"/>
          </a:xfrm>
        </p:spPr>
        <p:txBody>
          <a:bodyPr/>
          <a:lstStyle/>
          <a:p>
            <a:r>
              <a:rPr lang="en-US" dirty="0"/>
              <a:t>Problem to be solved</a:t>
            </a:r>
          </a:p>
        </p:txBody>
      </p:sp>
      <p:grpSp>
        <p:nvGrpSpPr>
          <p:cNvPr id="14" name="Group 13"/>
          <p:cNvGrpSpPr/>
          <p:nvPr/>
        </p:nvGrpSpPr>
        <p:grpSpPr>
          <a:xfrm>
            <a:off x="432546" y="3487268"/>
            <a:ext cx="11389661" cy="2605867"/>
            <a:chOff x="430305" y="2474256"/>
            <a:chExt cx="11389661" cy="2605867"/>
          </a:xfrm>
        </p:grpSpPr>
        <p:sp>
          <p:nvSpPr>
            <p:cNvPr id="4" name="Parallelogram 3"/>
            <p:cNvSpPr/>
            <p:nvPr/>
          </p:nvSpPr>
          <p:spPr>
            <a:xfrm>
              <a:off x="430305" y="2474258"/>
              <a:ext cx="4043083" cy="2605865"/>
            </a:xfrm>
            <a:prstGeom prst="parallelogram">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496235" y="2474256"/>
              <a:ext cx="8323731" cy="2605867"/>
              <a:chOff x="3496235" y="2474256"/>
              <a:chExt cx="8323731" cy="2605867"/>
            </a:xfrm>
          </p:grpSpPr>
          <p:sp>
            <p:nvSpPr>
              <p:cNvPr id="9" name="Parallelogram 8"/>
              <p:cNvSpPr/>
              <p:nvPr/>
            </p:nvSpPr>
            <p:spPr>
              <a:xfrm>
                <a:off x="3496235" y="2474257"/>
                <a:ext cx="5369859" cy="26058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a:off x="3935510" y="2474257"/>
                <a:ext cx="4038599" cy="2605866"/>
              </a:xfrm>
              <a:prstGeom prst="parallelogram">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7714133" y="2474256"/>
                <a:ext cx="4105833" cy="2605867"/>
              </a:xfrm>
              <a:prstGeom prst="parallelogram">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p:cNvSpPr txBox="1"/>
          <p:nvPr/>
        </p:nvSpPr>
        <p:spPr>
          <a:xfrm>
            <a:off x="728381" y="2061882"/>
            <a:ext cx="10945906" cy="1477328"/>
          </a:xfrm>
          <a:prstGeom prst="rect">
            <a:avLst/>
          </a:prstGeom>
          <a:noFill/>
        </p:spPr>
        <p:txBody>
          <a:bodyPr wrap="square" rtlCol="0">
            <a:spAutoFit/>
          </a:bodyPr>
          <a:lstStyle/>
          <a:p>
            <a:r>
              <a:rPr lang="en-US" dirty="0"/>
              <a:t>ECO-Stop is a project that search to solve the environmental impacts that come from emissions of toxic gases to the atmosphere like the greenhouse effect and the increase of the global temperature. Allied to the primordial function of this green roofs, the aesthetic effect that it gives to the urban space makes this project the most beautiful of the sustainable measures.</a:t>
            </a:r>
            <a:endParaRPr lang="pt-PT" dirty="0"/>
          </a:p>
          <a:p>
            <a:endParaRPr lang="en-US" dirty="0"/>
          </a:p>
        </p:txBody>
      </p:sp>
      <p:sp>
        <p:nvSpPr>
          <p:cNvPr id="15" name="TextBox 14"/>
          <p:cNvSpPr txBox="1"/>
          <p:nvPr/>
        </p:nvSpPr>
        <p:spPr>
          <a:xfrm>
            <a:off x="432546" y="6093135"/>
            <a:ext cx="830178" cy="307777"/>
          </a:xfrm>
          <a:prstGeom prst="rect">
            <a:avLst/>
          </a:prstGeom>
          <a:noFill/>
        </p:spPr>
        <p:txBody>
          <a:bodyPr wrap="square" rtlCol="0">
            <a:spAutoFit/>
          </a:bodyPr>
          <a:lstStyle/>
          <a:p>
            <a:r>
              <a:rPr lang="en-US" sz="1400" dirty="0"/>
              <a:t>Fig.2</a:t>
            </a:r>
          </a:p>
        </p:txBody>
      </p:sp>
      <p:sp>
        <p:nvSpPr>
          <p:cNvPr id="16" name="TextBox 15"/>
          <p:cNvSpPr txBox="1"/>
          <p:nvPr/>
        </p:nvSpPr>
        <p:spPr>
          <a:xfrm>
            <a:off x="3913565" y="6093135"/>
            <a:ext cx="830178" cy="307777"/>
          </a:xfrm>
          <a:prstGeom prst="rect">
            <a:avLst/>
          </a:prstGeom>
          <a:noFill/>
        </p:spPr>
        <p:txBody>
          <a:bodyPr wrap="square" rtlCol="0">
            <a:spAutoFit/>
          </a:bodyPr>
          <a:lstStyle/>
          <a:p>
            <a:r>
              <a:rPr lang="en-US" sz="1400" dirty="0"/>
              <a:t>Fig.3</a:t>
            </a:r>
          </a:p>
        </p:txBody>
      </p:sp>
      <p:sp>
        <p:nvSpPr>
          <p:cNvPr id="17" name="TextBox 16"/>
          <p:cNvSpPr txBox="1"/>
          <p:nvPr/>
        </p:nvSpPr>
        <p:spPr>
          <a:xfrm>
            <a:off x="7716374" y="6093134"/>
            <a:ext cx="830178" cy="307777"/>
          </a:xfrm>
          <a:prstGeom prst="rect">
            <a:avLst/>
          </a:prstGeom>
          <a:noFill/>
        </p:spPr>
        <p:txBody>
          <a:bodyPr wrap="square" rtlCol="0">
            <a:spAutoFit/>
          </a:bodyPr>
          <a:lstStyle/>
          <a:p>
            <a:r>
              <a:rPr lang="en-US" sz="1400" dirty="0"/>
              <a:t>Fig.4</a:t>
            </a:r>
          </a:p>
        </p:txBody>
      </p:sp>
      <p:pic>
        <p:nvPicPr>
          <p:cNvPr id="3" name="Áudio 2">
            <a:hlinkClick r:id="" action="ppaction://media"/>
            <a:extLst>
              <a:ext uri="{FF2B5EF4-FFF2-40B4-BE49-F238E27FC236}">
                <a16:creationId xmlns:a16="http://schemas.microsoft.com/office/drawing/2014/main" id="{667D6410-2AC7-41EB-A694-3F9687D836D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75796724"/>
      </p:ext>
    </p:extLst>
  </p:cSld>
  <p:clrMapOvr>
    <a:masterClrMapping/>
  </p:clrMapOvr>
  <mc:AlternateContent xmlns:mc="http://schemas.openxmlformats.org/markup-compatibility/2006" xmlns:p14="http://schemas.microsoft.com/office/powerpoint/2010/main">
    <mc:Choice Requires="p14">
      <p:transition spd="slow" p14:dur="1200" advTm="44610">
        <p:dissolve/>
      </p:transition>
    </mc:Choice>
    <mc:Fallback xmlns="">
      <p:transition spd="slow" advTm="4461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59" fill="hold">
                                          <p:stCondLst>
                                            <p:cond delay="0"/>
                                          </p:stCondLst>
                                        </p:cTn>
                                        <p:tgtEl>
                                          <p:spTgt spid="2"/>
                                        </p:tgtEl>
                                        <p:attrNameLst>
                                          <p:attrName>style.rotation</p:attrName>
                                        </p:attrNameLst>
                                      </p:cBhvr>
                                      <p:to>
                                        <p:strVal val="-45.0"/>
                                      </p:to>
                                    </p:set>
                                    <p:anim calcmode="lin" valueType="num">
                                      <p:cBhvr>
                                        <p:cTn id="12"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a:bodyPr>
          <a:lstStyle/>
          <a:p>
            <a:r>
              <a:rPr lang="en-US" sz="2800" dirty="0"/>
              <a:t>Green Roofs -  </a:t>
            </a:r>
            <a:r>
              <a:rPr lang="pt-BR" sz="2800" dirty="0"/>
              <a:t>types of green roofs</a:t>
            </a:r>
            <a:br>
              <a:rPr lang="pt-BR" sz="2800" dirty="0"/>
            </a:br>
            <a:endParaRPr lang="en-US" dirty="0"/>
          </a:p>
        </p:txBody>
      </p:sp>
      <p:sp>
        <p:nvSpPr>
          <p:cNvPr id="18" name="TextBox 17"/>
          <p:cNvSpPr txBox="1"/>
          <p:nvPr/>
        </p:nvSpPr>
        <p:spPr>
          <a:xfrm>
            <a:off x="728381" y="2061882"/>
            <a:ext cx="10945906" cy="369332"/>
          </a:xfrm>
          <a:prstGeom prst="rect">
            <a:avLst/>
          </a:prstGeom>
          <a:noFill/>
        </p:spPr>
        <p:txBody>
          <a:bodyPr wrap="square" rtlCol="0">
            <a:spAutoFit/>
          </a:bodyPr>
          <a:lstStyle/>
          <a:p>
            <a:r>
              <a:rPr lang="pt-BR" dirty="0"/>
              <a:t> </a:t>
            </a:r>
            <a:endParaRPr lang="en-US" dirty="0"/>
          </a:p>
        </p:txBody>
      </p:sp>
      <p:grpSp>
        <p:nvGrpSpPr>
          <p:cNvPr id="4" name="Group 3"/>
          <p:cNvGrpSpPr/>
          <p:nvPr/>
        </p:nvGrpSpPr>
        <p:grpSpPr>
          <a:xfrm>
            <a:off x="566008" y="2246547"/>
            <a:ext cx="3069291" cy="2864847"/>
            <a:chOff x="636494" y="2246547"/>
            <a:chExt cx="3069291" cy="2864847"/>
          </a:xfrm>
        </p:grpSpPr>
        <p:pic>
          <p:nvPicPr>
            <p:cNvPr id="3" name="Picture 2"/>
            <p:cNvPicPr>
              <a:picLocks noChangeAspect="1"/>
            </p:cNvPicPr>
            <p:nvPr/>
          </p:nvPicPr>
          <p:blipFill>
            <a:blip r:embed="rId5"/>
            <a:stretch>
              <a:fillRect/>
            </a:stretch>
          </p:blipFill>
          <p:spPr>
            <a:xfrm>
              <a:off x="636494" y="2246547"/>
              <a:ext cx="3069291" cy="2301968"/>
            </a:xfrm>
            <a:prstGeom prst="rect">
              <a:avLst/>
            </a:prstGeom>
          </p:spPr>
        </p:pic>
        <p:sp>
          <p:nvSpPr>
            <p:cNvPr id="5" name="TextBox 4"/>
            <p:cNvSpPr txBox="1"/>
            <p:nvPr/>
          </p:nvSpPr>
          <p:spPr>
            <a:xfrm>
              <a:off x="1552574" y="4742062"/>
              <a:ext cx="1237129" cy="369332"/>
            </a:xfrm>
            <a:prstGeom prst="rect">
              <a:avLst/>
            </a:prstGeom>
            <a:noFill/>
          </p:spPr>
          <p:txBody>
            <a:bodyPr wrap="square" rtlCol="0">
              <a:spAutoFit/>
            </a:bodyPr>
            <a:lstStyle/>
            <a:p>
              <a:r>
                <a:rPr lang="en-US" dirty="0"/>
                <a:t>Extensive</a:t>
              </a:r>
            </a:p>
          </p:txBody>
        </p:sp>
      </p:grpSp>
      <p:grpSp>
        <p:nvGrpSpPr>
          <p:cNvPr id="6" name="Group 5"/>
          <p:cNvGrpSpPr/>
          <p:nvPr/>
        </p:nvGrpSpPr>
        <p:grpSpPr>
          <a:xfrm>
            <a:off x="4029073" y="2244867"/>
            <a:ext cx="3071532" cy="2866527"/>
            <a:chOff x="4029073" y="2244867"/>
            <a:chExt cx="3071532" cy="2866527"/>
          </a:xfrm>
        </p:grpSpPr>
        <p:pic>
          <p:nvPicPr>
            <p:cNvPr id="3074" name="Picture 2" descr="Sustentabilidade é Acção: Coberturas ajardin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073" y="2244867"/>
              <a:ext cx="3071532" cy="23036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83204" y="4742062"/>
              <a:ext cx="1963270" cy="369332"/>
            </a:xfrm>
            <a:prstGeom prst="rect">
              <a:avLst/>
            </a:prstGeom>
            <a:noFill/>
          </p:spPr>
          <p:txBody>
            <a:bodyPr wrap="square" rtlCol="0">
              <a:spAutoFit/>
            </a:bodyPr>
            <a:lstStyle/>
            <a:p>
              <a:r>
                <a:rPr lang="en-US" dirty="0"/>
                <a:t>Semi - intensive</a:t>
              </a:r>
            </a:p>
          </p:txBody>
        </p:sp>
      </p:grpSp>
      <p:sp>
        <p:nvSpPr>
          <p:cNvPr id="19" name="TextBox 18"/>
          <p:cNvSpPr txBox="1"/>
          <p:nvPr/>
        </p:nvSpPr>
        <p:spPr>
          <a:xfrm>
            <a:off x="8506384" y="4742062"/>
            <a:ext cx="1963270" cy="369332"/>
          </a:xfrm>
          <a:prstGeom prst="rect">
            <a:avLst/>
          </a:prstGeom>
          <a:noFill/>
        </p:spPr>
        <p:txBody>
          <a:bodyPr wrap="square" rtlCol="0">
            <a:spAutoFit/>
          </a:bodyPr>
          <a:lstStyle/>
          <a:p>
            <a:pPr algn="ctr"/>
            <a:r>
              <a:rPr lang="en-US" dirty="0"/>
              <a:t>Intensive</a:t>
            </a:r>
          </a:p>
        </p:txBody>
      </p:sp>
      <p:pic>
        <p:nvPicPr>
          <p:cNvPr id="3078" name="Picture 6" descr="https://media.discordapp.net/attachments/643927060154155038/707176695274143744/66390-952127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2594" y="2244867"/>
            <a:ext cx="3910850" cy="2303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66021">
            <a:off x="8778529" y="4133278"/>
            <a:ext cx="2569557" cy="3426075"/>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415799">
            <a:off x="835330" y="4052595"/>
            <a:ext cx="2569557" cy="3426075"/>
          </a:xfrm>
          <a:prstGeom prst="rect">
            <a:avLst/>
          </a:prstGeom>
        </p:spPr>
      </p:pic>
      <p:sp>
        <p:nvSpPr>
          <p:cNvPr id="7" name="TextBox 6"/>
          <p:cNvSpPr txBox="1"/>
          <p:nvPr/>
        </p:nvSpPr>
        <p:spPr>
          <a:xfrm>
            <a:off x="3941307" y="1955548"/>
            <a:ext cx="830178" cy="307777"/>
          </a:xfrm>
          <a:prstGeom prst="rect">
            <a:avLst/>
          </a:prstGeom>
          <a:noFill/>
        </p:spPr>
        <p:txBody>
          <a:bodyPr wrap="square" rtlCol="0">
            <a:spAutoFit/>
          </a:bodyPr>
          <a:lstStyle/>
          <a:p>
            <a:r>
              <a:rPr lang="en-US" sz="1400" dirty="0"/>
              <a:t>Fig.6</a:t>
            </a:r>
          </a:p>
        </p:txBody>
      </p:sp>
      <p:sp>
        <p:nvSpPr>
          <p:cNvPr id="15" name="TextBox 14"/>
          <p:cNvSpPr txBox="1"/>
          <p:nvPr/>
        </p:nvSpPr>
        <p:spPr>
          <a:xfrm>
            <a:off x="636494" y="1951148"/>
            <a:ext cx="830178" cy="307777"/>
          </a:xfrm>
          <a:prstGeom prst="rect">
            <a:avLst/>
          </a:prstGeom>
          <a:noFill/>
        </p:spPr>
        <p:txBody>
          <a:bodyPr wrap="square" rtlCol="0">
            <a:spAutoFit/>
          </a:bodyPr>
          <a:lstStyle/>
          <a:p>
            <a:r>
              <a:rPr lang="en-US" sz="1400" dirty="0"/>
              <a:t>Fig.5</a:t>
            </a:r>
          </a:p>
        </p:txBody>
      </p:sp>
      <p:sp>
        <p:nvSpPr>
          <p:cNvPr id="17" name="TextBox 16"/>
          <p:cNvSpPr txBox="1"/>
          <p:nvPr/>
        </p:nvSpPr>
        <p:spPr>
          <a:xfrm>
            <a:off x="7433011" y="1951148"/>
            <a:ext cx="830178" cy="307777"/>
          </a:xfrm>
          <a:prstGeom prst="rect">
            <a:avLst/>
          </a:prstGeom>
          <a:noFill/>
        </p:spPr>
        <p:txBody>
          <a:bodyPr wrap="square" rtlCol="0">
            <a:spAutoFit/>
          </a:bodyPr>
          <a:lstStyle/>
          <a:p>
            <a:r>
              <a:rPr lang="en-US" sz="1400" dirty="0"/>
              <a:t>Fig.7</a:t>
            </a:r>
          </a:p>
        </p:txBody>
      </p:sp>
      <p:pic>
        <p:nvPicPr>
          <p:cNvPr id="8" name="Áudio 7">
            <a:hlinkClick r:id="" action="ppaction://media"/>
            <a:extLst>
              <a:ext uri="{FF2B5EF4-FFF2-40B4-BE49-F238E27FC236}">
                <a16:creationId xmlns:a16="http://schemas.microsoft.com/office/drawing/2014/main" id="{A4006D13-4D62-4977-B8B4-5C865EB132B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82888436"/>
      </p:ext>
    </p:extLst>
  </p:cSld>
  <p:clrMapOvr>
    <a:masterClrMapping/>
  </p:clrMapOvr>
  <mc:AlternateContent xmlns:mc="http://schemas.openxmlformats.org/markup-compatibility/2006" xmlns:p14="http://schemas.microsoft.com/office/powerpoint/2010/main">
    <mc:Choice Requires="p14">
      <p:transition spd="slow" p14:dur="3900" advTm="157775">
        <p14:glitter pattern="hexagon"/>
      </p:transition>
    </mc:Choice>
    <mc:Fallback xmlns="">
      <p:transition spd="slow" advTm="157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37" fill="hold">
                                          <p:stCondLst>
                                            <p:cond delay="0"/>
                                          </p:stCondLst>
                                        </p:cTn>
                                        <p:tgtEl>
                                          <p:spTgt spid="2"/>
                                        </p:tgtEl>
                                        <p:attrNameLst>
                                          <p:attrName>style.rotation</p:attrName>
                                        </p:attrNameLst>
                                      </p:cBhvr>
                                      <p:to>
                                        <p:strVal val="-45.0"/>
                                      </p:to>
                                    </p:set>
                                    <p:anim calcmode="lin" valueType="num">
                                      <p:cBhvr>
                                        <p:cTn id="12" dur="137" fill="hold">
                                          <p:stCondLst>
                                            <p:cond delay="13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3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47" decel="50000" autoRev="1" fill="hold">
                                          <p:stCondLst>
                                            <p:cond delay="13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1" fill="hold">
                                          <p:stCondLst>
                                            <p:cond delay="259"/>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80">
                                          <p:stCondLst>
                                            <p:cond delay="0"/>
                                          </p:stCondLst>
                                        </p:cTn>
                                        <p:tgtEl>
                                          <p:spTgt spid="19"/>
                                        </p:tgtEl>
                                      </p:cBhvr>
                                    </p:animEffect>
                                    <p:anim calcmode="lin" valueType="num">
                                      <p:cBhvr>
                                        <p:cTn id="5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2" dur="26">
                                          <p:stCondLst>
                                            <p:cond delay="650"/>
                                          </p:stCondLst>
                                        </p:cTn>
                                        <p:tgtEl>
                                          <p:spTgt spid="19"/>
                                        </p:tgtEl>
                                      </p:cBhvr>
                                      <p:to x="100000" y="60000"/>
                                    </p:animScale>
                                    <p:animScale>
                                      <p:cBhvr>
                                        <p:cTn id="63" dur="166" decel="50000">
                                          <p:stCondLst>
                                            <p:cond delay="676"/>
                                          </p:stCondLst>
                                        </p:cTn>
                                        <p:tgtEl>
                                          <p:spTgt spid="19"/>
                                        </p:tgtEl>
                                      </p:cBhvr>
                                      <p:to x="100000" y="100000"/>
                                    </p:animScale>
                                    <p:animScale>
                                      <p:cBhvr>
                                        <p:cTn id="64" dur="26">
                                          <p:stCondLst>
                                            <p:cond delay="1312"/>
                                          </p:stCondLst>
                                        </p:cTn>
                                        <p:tgtEl>
                                          <p:spTgt spid="19"/>
                                        </p:tgtEl>
                                      </p:cBhvr>
                                      <p:to x="100000" y="80000"/>
                                    </p:animScale>
                                    <p:animScale>
                                      <p:cBhvr>
                                        <p:cTn id="65" dur="166" decel="50000">
                                          <p:stCondLst>
                                            <p:cond delay="1338"/>
                                          </p:stCondLst>
                                        </p:cTn>
                                        <p:tgtEl>
                                          <p:spTgt spid="19"/>
                                        </p:tgtEl>
                                      </p:cBhvr>
                                      <p:to x="100000" y="100000"/>
                                    </p:animScale>
                                    <p:animScale>
                                      <p:cBhvr>
                                        <p:cTn id="66" dur="26">
                                          <p:stCondLst>
                                            <p:cond delay="1642"/>
                                          </p:stCondLst>
                                        </p:cTn>
                                        <p:tgtEl>
                                          <p:spTgt spid="19"/>
                                        </p:tgtEl>
                                      </p:cBhvr>
                                      <p:to x="100000" y="90000"/>
                                    </p:animScale>
                                    <p:animScale>
                                      <p:cBhvr>
                                        <p:cTn id="67" dur="166" decel="50000">
                                          <p:stCondLst>
                                            <p:cond delay="1668"/>
                                          </p:stCondLst>
                                        </p:cTn>
                                        <p:tgtEl>
                                          <p:spTgt spid="19"/>
                                        </p:tgtEl>
                                      </p:cBhvr>
                                      <p:to x="100000" y="100000"/>
                                    </p:animScale>
                                    <p:animScale>
                                      <p:cBhvr>
                                        <p:cTn id="68" dur="26">
                                          <p:stCondLst>
                                            <p:cond delay="1808"/>
                                          </p:stCondLst>
                                        </p:cTn>
                                        <p:tgtEl>
                                          <p:spTgt spid="19"/>
                                        </p:tgtEl>
                                      </p:cBhvr>
                                      <p:to x="100000" y="95000"/>
                                    </p:animScale>
                                    <p:animScale>
                                      <p:cBhvr>
                                        <p:cTn id="69" dur="166" decel="50000">
                                          <p:stCondLst>
                                            <p:cond delay="1834"/>
                                          </p:stCondLst>
                                        </p:cTn>
                                        <p:tgtEl>
                                          <p:spTgt spid="19"/>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3078"/>
                                        </p:tgtEl>
                                        <p:attrNameLst>
                                          <p:attrName>style.visibility</p:attrName>
                                        </p:attrNameLst>
                                      </p:cBhvr>
                                      <p:to>
                                        <p:strVal val="visible"/>
                                      </p:to>
                                    </p:set>
                                    <p:animEffect transition="in" filter="wipe(down)">
                                      <p:cBhvr>
                                        <p:cTn id="72" dur="580">
                                          <p:stCondLst>
                                            <p:cond delay="0"/>
                                          </p:stCondLst>
                                        </p:cTn>
                                        <p:tgtEl>
                                          <p:spTgt spid="3078"/>
                                        </p:tgtEl>
                                      </p:cBhvr>
                                    </p:animEffect>
                                    <p:anim calcmode="lin" valueType="num">
                                      <p:cBhvr>
                                        <p:cTn id="73"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78" dur="26">
                                          <p:stCondLst>
                                            <p:cond delay="650"/>
                                          </p:stCondLst>
                                        </p:cTn>
                                        <p:tgtEl>
                                          <p:spTgt spid="3078"/>
                                        </p:tgtEl>
                                      </p:cBhvr>
                                      <p:to x="100000" y="60000"/>
                                    </p:animScale>
                                    <p:animScale>
                                      <p:cBhvr>
                                        <p:cTn id="79" dur="166" decel="50000">
                                          <p:stCondLst>
                                            <p:cond delay="676"/>
                                          </p:stCondLst>
                                        </p:cTn>
                                        <p:tgtEl>
                                          <p:spTgt spid="3078"/>
                                        </p:tgtEl>
                                      </p:cBhvr>
                                      <p:to x="100000" y="100000"/>
                                    </p:animScale>
                                    <p:animScale>
                                      <p:cBhvr>
                                        <p:cTn id="80" dur="26">
                                          <p:stCondLst>
                                            <p:cond delay="1312"/>
                                          </p:stCondLst>
                                        </p:cTn>
                                        <p:tgtEl>
                                          <p:spTgt spid="3078"/>
                                        </p:tgtEl>
                                      </p:cBhvr>
                                      <p:to x="100000" y="80000"/>
                                    </p:animScale>
                                    <p:animScale>
                                      <p:cBhvr>
                                        <p:cTn id="81" dur="166" decel="50000">
                                          <p:stCondLst>
                                            <p:cond delay="1338"/>
                                          </p:stCondLst>
                                        </p:cTn>
                                        <p:tgtEl>
                                          <p:spTgt spid="3078"/>
                                        </p:tgtEl>
                                      </p:cBhvr>
                                      <p:to x="100000" y="100000"/>
                                    </p:animScale>
                                    <p:animScale>
                                      <p:cBhvr>
                                        <p:cTn id="82" dur="26">
                                          <p:stCondLst>
                                            <p:cond delay="1642"/>
                                          </p:stCondLst>
                                        </p:cTn>
                                        <p:tgtEl>
                                          <p:spTgt spid="3078"/>
                                        </p:tgtEl>
                                      </p:cBhvr>
                                      <p:to x="100000" y="90000"/>
                                    </p:animScale>
                                    <p:animScale>
                                      <p:cBhvr>
                                        <p:cTn id="83" dur="166" decel="50000">
                                          <p:stCondLst>
                                            <p:cond delay="1668"/>
                                          </p:stCondLst>
                                        </p:cTn>
                                        <p:tgtEl>
                                          <p:spTgt spid="3078"/>
                                        </p:tgtEl>
                                      </p:cBhvr>
                                      <p:to x="100000" y="100000"/>
                                    </p:animScale>
                                    <p:animScale>
                                      <p:cBhvr>
                                        <p:cTn id="84" dur="26">
                                          <p:stCondLst>
                                            <p:cond delay="1808"/>
                                          </p:stCondLst>
                                        </p:cTn>
                                        <p:tgtEl>
                                          <p:spTgt spid="3078"/>
                                        </p:tgtEl>
                                      </p:cBhvr>
                                      <p:to x="100000" y="95000"/>
                                    </p:animScale>
                                    <p:animScale>
                                      <p:cBhvr>
                                        <p:cTn id="85" dur="166" decel="50000">
                                          <p:stCondLst>
                                            <p:cond delay="1834"/>
                                          </p:stCondLst>
                                        </p:cTn>
                                        <p:tgtEl>
                                          <p:spTgt spid="3078"/>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8"/>
                </p:tgtEl>
              </p:cMediaNode>
            </p:audio>
          </p:childTnLst>
        </p:cTn>
      </p:par>
    </p:tnLst>
    <p:bldLst>
      <p:bldP spid="2" grpId="0"/>
      <p:bldP spid="19" grpId="0"/>
      <p:bldP spid="7"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a:bodyPr>
          <a:lstStyle/>
          <a:p>
            <a:r>
              <a:rPr lang="en-US" sz="2800" dirty="0"/>
              <a:t>Green Roofs – constitution</a:t>
            </a:r>
            <a:br>
              <a:rPr lang="pt-BR" sz="2800" dirty="0"/>
            </a:br>
            <a:endParaRPr lang="en-US" dirty="0"/>
          </a:p>
        </p:txBody>
      </p:sp>
      <p:sp>
        <p:nvSpPr>
          <p:cNvPr id="18" name="TextBox 17"/>
          <p:cNvSpPr txBox="1"/>
          <p:nvPr/>
        </p:nvSpPr>
        <p:spPr>
          <a:xfrm>
            <a:off x="728381" y="2061882"/>
            <a:ext cx="10945906" cy="369332"/>
          </a:xfrm>
          <a:prstGeom prst="rect">
            <a:avLst/>
          </a:prstGeom>
          <a:noFill/>
        </p:spPr>
        <p:txBody>
          <a:bodyPr wrap="square" rtlCol="0">
            <a:spAutoFit/>
          </a:bodyPr>
          <a:lstStyle/>
          <a:p>
            <a:r>
              <a:rPr lang="pt-BR" dirty="0"/>
              <a:t> </a:t>
            </a:r>
            <a:endParaRPr lang="en-US" dirty="0"/>
          </a:p>
        </p:txBody>
      </p:sp>
      <p:pic>
        <p:nvPicPr>
          <p:cNvPr id="2050" name="Picture 2" descr="Impermeabilizante betuminoso para terraço de cobertura - CITYFLOR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1" b="100000" l="750" r="100000">
                        <a14:foregroundMark x1="51375" y1="50850" x2="51375" y2="50850"/>
                        <a14:foregroundMark x1="57250" y1="54248" x2="57250" y2="54248"/>
                        <a14:foregroundMark x1="41500" y1="43399" x2="41500" y2="43399"/>
                        <a14:foregroundMark x1="37000" y1="41046" x2="37000" y2="41046"/>
                        <a14:foregroundMark x1="34875" y1="39739" x2="34875" y2="39739"/>
                        <a14:foregroundMark x1="43875" y1="45752" x2="43875" y2="45752"/>
                        <a14:foregroundMark x1="46500" y1="47320" x2="46500" y2="47320"/>
                        <a14:foregroundMark x1="48500" y1="48758" x2="48500" y2="48758"/>
                        <a14:foregroundMark x1="50625" y1="50065" x2="50625" y2="50065"/>
                        <a14:foregroundMark x1="53500" y1="51634" x2="53500" y2="51634"/>
                        <a14:foregroundMark x1="56250" y1="53464" x2="56250" y2="53464"/>
                        <a14:foregroundMark x1="60750" y1="55033" x2="60750" y2="55033"/>
                        <a14:foregroundMark x1="62250" y1="54641" x2="62250" y2="54641"/>
                      </a14:backgroundRemoval>
                    </a14:imgEffect>
                  </a14:imgLayer>
                </a14:imgProps>
              </a:ext>
              <a:ext uri="{28A0092B-C50C-407E-A947-70E740481C1C}">
                <a14:useLocalDpi xmlns:a14="http://schemas.microsoft.com/office/drawing/2010/main" val="0"/>
              </a:ext>
            </a:extLst>
          </a:blip>
          <a:srcRect/>
          <a:stretch>
            <a:fillRect/>
          </a:stretch>
        </p:blipFill>
        <p:spPr bwMode="auto">
          <a:xfrm>
            <a:off x="7498789" y="2061882"/>
            <a:ext cx="3504986" cy="335164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28381" y="5436226"/>
            <a:ext cx="830178" cy="307777"/>
          </a:xfrm>
          <a:prstGeom prst="rect">
            <a:avLst/>
          </a:prstGeom>
          <a:noFill/>
        </p:spPr>
        <p:txBody>
          <a:bodyPr wrap="square" rtlCol="0">
            <a:spAutoFit/>
          </a:bodyPr>
          <a:lstStyle/>
          <a:p>
            <a:r>
              <a:rPr lang="en-US" sz="1400" dirty="0"/>
              <a:t>Fig.8</a:t>
            </a:r>
          </a:p>
        </p:txBody>
      </p:sp>
      <p:sp>
        <p:nvSpPr>
          <p:cNvPr id="38" name="TextBox 37"/>
          <p:cNvSpPr txBox="1"/>
          <p:nvPr/>
        </p:nvSpPr>
        <p:spPr>
          <a:xfrm>
            <a:off x="10588686" y="5408955"/>
            <a:ext cx="830178" cy="307777"/>
          </a:xfrm>
          <a:prstGeom prst="rect">
            <a:avLst/>
          </a:prstGeom>
          <a:noFill/>
        </p:spPr>
        <p:txBody>
          <a:bodyPr wrap="square" rtlCol="0">
            <a:spAutoFit/>
          </a:bodyPr>
          <a:lstStyle/>
          <a:p>
            <a:r>
              <a:rPr lang="en-US" sz="1400" dirty="0"/>
              <a:t>Fig.9</a:t>
            </a:r>
          </a:p>
        </p:txBody>
      </p:sp>
      <p:grpSp>
        <p:nvGrpSpPr>
          <p:cNvPr id="10" name="Agrupar 9">
            <a:extLst>
              <a:ext uri="{FF2B5EF4-FFF2-40B4-BE49-F238E27FC236}">
                <a16:creationId xmlns:a16="http://schemas.microsoft.com/office/drawing/2014/main" id="{AB33F6BA-4F62-41A6-874C-99E97946DAB1}"/>
              </a:ext>
            </a:extLst>
          </p:cNvPr>
          <p:cNvGrpSpPr/>
          <p:nvPr/>
        </p:nvGrpSpPr>
        <p:grpSpPr>
          <a:xfrm>
            <a:off x="728381" y="2246548"/>
            <a:ext cx="4965166" cy="3158901"/>
            <a:chOff x="728381" y="2246548"/>
            <a:chExt cx="4965166" cy="3158901"/>
          </a:xfrm>
        </p:grpSpPr>
        <p:grpSp>
          <p:nvGrpSpPr>
            <p:cNvPr id="35" name="Group 34"/>
            <p:cNvGrpSpPr/>
            <p:nvPr/>
          </p:nvGrpSpPr>
          <p:grpSpPr>
            <a:xfrm>
              <a:off x="728381" y="2246548"/>
              <a:ext cx="4965166" cy="3158901"/>
              <a:chOff x="728381" y="2246548"/>
              <a:chExt cx="4965166" cy="3158901"/>
            </a:xfrm>
          </p:grpSpPr>
          <p:grpSp>
            <p:nvGrpSpPr>
              <p:cNvPr id="3" name="Group 2"/>
              <p:cNvGrpSpPr/>
              <p:nvPr/>
            </p:nvGrpSpPr>
            <p:grpSpPr>
              <a:xfrm>
                <a:off x="728381" y="2246548"/>
                <a:ext cx="4965166" cy="3158901"/>
                <a:chOff x="728381" y="2246548"/>
                <a:chExt cx="4965166" cy="3158901"/>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3887" y1="93734" x2="33887" y2="93734"/>
                              <a14:foregroundMark x1="30565" y1="93211" x2="30565" y2="93211"/>
                              <a14:foregroundMark x1="27409" y1="92950" x2="27409" y2="92950"/>
                              <a14:foregroundMark x1="25581" y1="90862" x2="25581" y2="90862"/>
                              <a14:foregroundMark x1="26744" y1="89295" x2="26744" y2="89295"/>
                              <a14:foregroundMark x1="29734" y1="90862" x2="29734" y2="90862"/>
                              <a14:foregroundMark x1="36877" y1="90862" x2="36877" y2="90862"/>
                              <a14:foregroundMark x1="29900" y1="89556" x2="29900" y2="89556"/>
                              <a14:foregroundMark x1="32724" y1="89556" x2="32724" y2="89556"/>
                              <a14:foregroundMark x1="35050" y1="88773" x2="35050" y2="88773"/>
                              <a14:foregroundMark x1="38538" y1="89034" x2="38538" y2="89034"/>
                              <a14:foregroundMark x1="40532" y1="89034" x2="40532" y2="89034"/>
                              <a14:foregroundMark x1="42691" y1="89034" x2="42691" y2="89034"/>
                              <a14:foregroundMark x1="45183" y1="89295" x2="45183" y2="89295"/>
                              <a14:foregroundMark x1="46013" y1="91906" x2="46013" y2="91906"/>
                              <a14:foregroundMark x1="46013" y1="93473" x2="46013" y2="93473"/>
                              <a14:foregroundMark x1="43522" y1="93734" x2="43522" y2="93734"/>
                              <a14:foregroundMark x1="72924" y1="77546" x2="72924" y2="77546"/>
                              <a14:foregroundMark x1="70598" y1="76762" x2="70598" y2="76762"/>
                              <a14:foregroundMark x1="69435" y1="76240" x2="69435" y2="76240"/>
                              <a14:foregroundMark x1="68605" y1="78329" x2="68605" y2="78329"/>
                              <a14:foregroundMark x1="72259" y1="72063" x2="72259" y2="72063"/>
                              <a14:foregroundMark x1="76080" y1="72585" x2="76080" y2="72585"/>
                              <a14:foregroundMark x1="78239" y1="78068" x2="78239" y2="78068"/>
                              <a14:foregroundMark x1="82890" y1="75196" x2="82890" y2="75196"/>
                              <a14:foregroundMark x1="82558" y1="77285" x2="82558" y2="77285"/>
                              <a14:foregroundMark x1="84551" y1="77285" x2="84551" y2="77285"/>
                              <a14:foregroundMark x1="86213" y1="77285" x2="86213" y2="77285"/>
                              <a14:foregroundMark x1="87209" y1="74413" x2="87209" y2="74413"/>
                              <a14:foregroundMark x1="77907" y1="51958" x2="77907" y2="51958"/>
                              <a14:foregroundMark x1="79236" y1="56136" x2="79236" y2="56136"/>
                              <a14:foregroundMark x1="82890" y1="52742" x2="82890" y2="52742"/>
                              <a14:foregroundMark x1="82890" y1="56919" x2="82890" y2="56919"/>
                              <a14:foregroundMark x1="85880" y1="52742" x2="85880" y2="52742"/>
                              <a14:foregroundMark x1="85880" y1="56136" x2="85880" y2="56136"/>
                              <a14:foregroundMark x1="88372" y1="52742" x2="88372" y2="52742"/>
                              <a14:foregroundMark x1="88870" y1="56397" x2="88870" y2="56397"/>
                              <a14:foregroundMark x1="92525" y1="52219" x2="92525" y2="52219"/>
                              <a14:foregroundMark x1="92027" y1="58225" x2="92027" y2="58225"/>
                              <a14:foregroundMark x1="95349" y1="55352" x2="95349" y2="55352"/>
                              <a14:foregroundMark x1="78738" y1="27937" x2="78738" y2="27937"/>
                              <a14:foregroundMark x1="80399" y1="28460" x2="80399" y2="28460"/>
                              <a14:foregroundMark x1="80731" y1="32637" x2="80731" y2="32637"/>
                              <a14:foregroundMark x1="84219" y1="28198" x2="84219" y2="28198"/>
                              <a14:foregroundMark x1="84053" y1="31854" x2="84053" y2="31854"/>
                              <a14:foregroundMark x1="86877" y1="27937" x2="86877" y2="27937"/>
                              <a14:foregroundMark x1="86711" y1="32115" x2="86711" y2="32115"/>
                              <a14:foregroundMark x1="89037" y1="28721" x2="89037" y2="28721"/>
                              <a14:foregroundMark x1="73920" y1="8616" x2="73920" y2="8616"/>
                              <a14:foregroundMark x1="75415" y1="13055" x2="75415" y2="13055"/>
                              <a14:foregroundMark x1="77243" y1="9138" x2="77243" y2="9138"/>
                              <a14:foregroundMark x1="78571" y1="13577" x2="78571" y2="13577"/>
                              <a14:foregroundMark x1="80731" y1="8616" x2="80731" y2="8616"/>
                              <a14:foregroundMark x1="81561" y1="14621" x2="81561" y2="14621"/>
                              <a14:foregroundMark x1="84219" y1="9399" x2="84219" y2="9399"/>
                              <a14:backgroundMark x1="92027" y1="58486" x2="92027" y2="58486"/>
                            </a14:backgroundRemoval>
                          </a14:imgEffect>
                        </a14:imgLayer>
                      </a14:imgProps>
                    </a:ext>
                    <a:ext uri="{28A0092B-C50C-407E-A947-70E740481C1C}">
                      <a14:useLocalDpi xmlns:a14="http://schemas.microsoft.com/office/drawing/2010/main" val="0"/>
                    </a:ext>
                  </a:extLst>
                </a:blip>
                <a:stretch>
                  <a:fillRect/>
                </a:stretch>
              </p:blipFill>
              <p:spPr>
                <a:xfrm>
                  <a:off x="728381" y="2246548"/>
                  <a:ext cx="4965166" cy="3158901"/>
                </a:xfrm>
                <a:prstGeom prst="rect">
                  <a:avLst/>
                </a:prstGeom>
              </p:spPr>
            </p:pic>
            <p:cxnSp>
              <p:nvCxnSpPr>
                <p:cNvPr id="21" name="Straight Connector 20"/>
                <p:cNvCxnSpPr/>
                <p:nvPr/>
              </p:nvCxnSpPr>
              <p:spPr>
                <a:xfrm>
                  <a:off x="5187461" y="4084655"/>
                  <a:ext cx="233624" cy="0"/>
                </a:xfrm>
                <a:prstGeom prst="line">
                  <a:avLst/>
                </a:prstGeom>
                <a:ln w="12700">
                  <a:solidFill>
                    <a:schemeClr val="tx1"/>
                  </a:solidFill>
                </a:ln>
                <a:effectLst>
                  <a:innerShdw blurRad="63500" dist="50800" dir="5400000">
                    <a:prstClr val="black">
                      <a:alpha val="50000"/>
                    </a:prstClr>
                  </a:innerShdw>
                </a:effectLst>
              </p:spPr>
              <p:style>
                <a:lnRef idx="1">
                  <a:schemeClr val="accent3"/>
                </a:lnRef>
                <a:fillRef idx="0">
                  <a:schemeClr val="accent3"/>
                </a:fillRef>
                <a:effectRef idx="0">
                  <a:schemeClr val="accent3"/>
                </a:effectRef>
                <a:fontRef idx="minor">
                  <a:schemeClr val="tx1"/>
                </a:fontRef>
              </p:style>
            </p:cxnSp>
            <p:sp>
              <p:nvSpPr>
                <p:cNvPr id="22" name="Rectangle 21"/>
                <p:cNvSpPr/>
                <p:nvPr/>
              </p:nvSpPr>
              <p:spPr>
                <a:xfrm>
                  <a:off x="5100793" y="4036925"/>
                  <a:ext cx="406959" cy="47730"/>
                </a:xfrm>
                <a:prstGeom prst="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a:off x="2071536" y="4551213"/>
                <a:ext cx="88860" cy="392576"/>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a:off x="3059690" y="4183529"/>
                <a:ext cx="924481" cy="367684"/>
              </a:xfrm>
              <a:prstGeom prst="line">
                <a:avLst/>
              </a:prstGeom>
            </p:spPr>
            <p:style>
              <a:lnRef idx="3">
                <a:schemeClr val="accent5"/>
              </a:lnRef>
              <a:fillRef idx="0">
                <a:schemeClr val="accent5"/>
              </a:fillRef>
              <a:effectRef idx="2">
                <a:schemeClr val="accent5"/>
              </a:effectRef>
              <a:fontRef idx="minor">
                <a:schemeClr val="tx1"/>
              </a:fontRef>
            </p:style>
          </p:cxnSp>
          <p:cxnSp>
            <p:nvCxnSpPr>
              <p:cNvPr id="27" name="Straight Connector 26"/>
              <p:cNvCxnSpPr/>
              <p:nvPr/>
            </p:nvCxnSpPr>
            <p:spPr>
              <a:xfrm flipV="1">
                <a:off x="3710857" y="3925006"/>
                <a:ext cx="802562" cy="31558"/>
              </a:xfrm>
              <a:prstGeom prst="line">
                <a:avLst/>
              </a:prstGeom>
            </p:spPr>
            <p:style>
              <a:lnRef idx="3">
                <a:schemeClr val="accent5"/>
              </a:lnRef>
              <a:fillRef idx="0">
                <a:schemeClr val="accent5"/>
              </a:fillRef>
              <a:effectRef idx="2">
                <a:schemeClr val="accent5"/>
              </a:effectRef>
              <a:fontRef idx="minor">
                <a:schemeClr val="tx1"/>
              </a:fontRef>
            </p:style>
          </p:cxnSp>
          <p:cxnSp>
            <p:nvCxnSpPr>
              <p:cNvPr id="29" name="Straight Connector 28"/>
              <p:cNvCxnSpPr/>
              <p:nvPr/>
            </p:nvCxnSpPr>
            <p:spPr>
              <a:xfrm flipV="1">
                <a:off x="3805881" y="3182467"/>
                <a:ext cx="744936" cy="686963"/>
              </a:xfrm>
              <a:prstGeom prst="line">
                <a:avLst/>
              </a:prstGeom>
            </p:spPr>
            <p:style>
              <a:lnRef idx="3">
                <a:schemeClr val="accent5"/>
              </a:lnRef>
              <a:fillRef idx="0">
                <a:schemeClr val="accent5"/>
              </a:fillRef>
              <a:effectRef idx="2">
                <a:schemeClr val="accent5"/>
              </a:effectRef>
              <a:fontRef idx="minor">
                <a:schemeClr val="tx1"/>
              </a:fontRef>
            </p:style>
          </p:cxnSp>
          <p:cxnSp>
            <p:nvCxnSpPr>
              <p:cNvPr id="33" name="Straight Connector 32"/>
              <p:cNvCxnSpPr/>
              <p:nvPr/>
            </p:nvCxnSpPr>
            <p:spPr>
              <a:xfrm flipV="1">
                <a:off x="3521930" y="2630080"/>
                <a:ext cx="746447" cy="483726"/>
              </a:xfrm>
              <a:prstGeom prst="line">
                <a:avLst/>
              </a:prstGeom>
            </p:spPr>
            <p:style>
              <a:lnRef idx="3">
                <a:schemeClr val="accent5"/>
              </a:lnRef>
              <a:fillRef idx="0">
                <a:schemeClr val="accent5"/>
              </a:fillRef>
              <a:effectRef idx="2">
                <a:schemeClr val="accent5"/>
              </a:effectRef>
              <a:fontRef idx="minor">
                <a:schemeClr val="tx1"/>
              </a:fontRef>
            </p:style>
          </p:cxnSp>
        </p:grpSp>
        <p:sp>
          <p:nvSpPr>
            <p:cNvPr id="9" name="Retângulo 8">
              <a:extLst>
                <a:ext uri="{FF2B5EF4-FFF2-40B4-BE49-F238E27FC236}">
                  <a16:creationId xmlns:a16="http://schemas.microsoft.com/office/drawing/2014/main" id="{AA15F994-01B0-4596-9B54-005D548B2C7E}"/>
                </a:ext>
              </a:extLst>
            </p:cNvPr>
            <p:cNvSpPr/>
            <p:nvPr/>
          </p:nvSpPr>
          <p:spPr>
            <a:xfrm>
              <a:off x="4336504" y="2459002"/>
              <a:ext cx="764289" cy="2761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t-PT" sz="800" b="1" dirty="0" err="1"/>
                <a:t>Vegetation</a:t>
              </a:r>
              <a:endParaRPr lang="pt-PT" sz="2000" b="1" dirty="0"/>
            </a:p>
          </p:txBody>
        </p:sp>
        <p:sp>
          <p:nvSpPr>
            <p:cNvPr id="23" name="Retângulo 22">
              <a:extLst>
                <a:ext uri="{FF2B5EF4-FFF2-40B4-BE49-F238E27FC236}">
                  <a16:creationId xmlns:a16="http://schemas.microsoft.com/office/drawing/2014/main" id="{5C436A46-7D95-4CB8-B915-E21A8A4CFFD9}"/>
                </a:ext>
              </a:extLst>
            </p:cNvPr>
            <p:cNvSpPr/>
            <p:nvPr/>
          </p:nvSpPr>
          <p:spPr>
            <a:xfrm>
              <a:off x="4581177" y="3044403"/>
              <a:ext cx="764289" cy="2761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t-PT" sz="900" b="1" dirty="0" err="1"/>
                <a:t>Substrate</a:t>
              </a:r>
              <a:endParaRPr lang="pt-PT" sz="2400" b="1" dirty="0"/>
            </a:p>
          </p:txBody>
        </p:sp>
        <p:sp>
          <p:nvSpPr>
            <p:cNvPr id="25" name="Retângulo 24">
              <a:extLst>
                <a:ext uri="{FF2B5EF4-FFF2-40B4-BE49-F238E27FC236}">
                  <a16:creationId xmlns:a16="http://schemas.microsoft.com/office/drawing/2014/main" id="{8E16C470-37FD-4A51-82A8-5B1D7F3BC98E}"/>
                </a:ext>
              </a:extLst>
            </p:cNvPr>
            <p:cNvSpPr/>
            <p:nvPr/>
          </p:nvSpPr>
          <p:spPr>
            <a:xfrm>
              <a:off x="4553318" y="3832115"/>
              <a:ext cx="1016753" cy="2761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t-PT" sz="900" b="1" dirty="0" err="1"/>
                <a:t>Filtering</a:t>
              </a:r>
              <a:r>
                <a:rPr lang="pt-PT" sz="900" b="1" dirty="0"/>
                <a:t> </a:t>
              </a:r>
              <a:r>
                <a:rPr lang="pt-PT" sz="900" b="1" dirty="0" err="1"/>
                <a:t>Layer</a:t>
              </a:r>
              <a:endParaRPr lang="pt-PT" sz="2400" b="1" dirty="0"/>
            </a:p>
          </p:txBody>
        </p:sp>
        <p:sp>
          <p:nvSpPr>
            <p:cNvPr id="26" name="Retângulo 25">
              <a:extLst>
                <a:ext uri="{FF2B5EF4-FFF2-40B4-BE49-F238E27FC236}">
                  <a16:creationId xmlns:a16="http://schemas.microsoft.com/office/drawing/2014/main" id="{A0F4313E-69F2-4B2D-8B86-53D714D3DB5A}"/>
                </a:ext>
              </a:extLst>
            </p:cNvPr>
            <p:cNvSpPr/>
            <p:nvPr/>
          </p:nvSpPr>
          <p:spPr>
            <a:xfrm>
              <a:off x="4040669" y="4476061"/>
              <a:ext cx="1099096" cy="29913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t-PT" sz="1000" b="1" dirty="0"/>
                <a:t> </a:t>
              </a:r>
              <a:r>
                <a:rPr lang="pt-PT" sz="1000" b="1" dirty="0" err="1"/>
                <a:t>Draining</a:t>
              </a:r>
              <a:r>
                <a:rPr lang="pt-PT" sz="1000" b="1" dirty="0"/>
                <a:t> </a:t>
              </a:r>
              <a:r>
                <a:rPr lang="pt-PT" sz="1000" b="1" dirty="0" err="1"/>
                <a:t>Layer</a:t>
              </a:r>
              <a:endParaRPr lang="pt-PT" b="1" dirty="0"/>
            </a:p>
          </p:txBody>
        </p:sp>
        <p:sp>
          <p:nvSpPr>
            <p:cNvPr id="28" name="Retângulo 27">
              <a:extLst>
                <a:ext uri="{FF2B5EF4-FFF2-40B4-BE49-F238E27FC236}">
                  <a16:creationId xmlns:a16="http://schemas.microsoft.com/office/drawing/2014/main" id="{661D9E2F-8EB4-46D7-A2B3-900CD495854F}"/>
                </a:ext>
              </a:extLst>
            </p:cNvPr>
            <p:cNvSpPr/>
            <p:nvPr/>
          </p:nvSpPr>
          <p:spPr>
            <a:xfrm>
              <a:off x="1907067" y="5006647"/>
              <a:ext cx="1206674" cy="3925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t-PT" sz="1000" b="1" dirty="0" err="1"/>
                <a:t>Protection</a:t>
              </a:r>
              <a:r>
                <a:rPr lang="pt-PT" sz="1000" b="1" dirty="0"/>
                <a:t> </a:t>
              </a:r>
              <a:r>
                <a:rPr lang="pt-PT" sz="1000" b="1" dirty="0" err="1"/>
                <a:t>Sheet</a:t>
              </a:r>
              <a:endParaRPr lang="pt-PT" sz="1000" b="1" dirty="0"/>
            </a:p>
            <a:p>
              <a:pPr algn="ctr"/>
              <a:r>
                <a:rPr lang="pt-PT" sz="700" dirty="0"/>
                <a:t>(</a:t>
              </a:r>
              <a:r>
                <a:rPr lang="pt-PT" sz="700" dirty="0" err="1"/>
                <a:t>Anti-root</a:t>
              </a:r>
              <a:r>
                <a:rPr lang="pt-PT" sz="700" dirty="0"/>
                <a:t> </a:t>
              </a:r>
              <a:r>
                <a:rPr lang="pt-PT" sz="700" dirty="0" err="1"/>
                <a:t>mechanical</a:t>
              </a:r>
              <a:r>
                <a:rPr lang="pt-PT" sz="700" dirty="0"/>
                <a:t> </a:t>
              </a:r>
              <a:r>
                <a:rPr lang="pt-PT" sz="700" dirty="0" err="1"/>
                <a:t>protection</a:t>
              </a:r>
              <a:r>
                <a:rPr lang="pt-PT" sz="700" dirty="0"/>
                <a:t>)</a:t>
              </a:r>
            </a:p>
          </p:txBody>
        </p:sp>
      </p:grpSp>
      <p:pic>
        <p:nvPicPr>
          <p:cNvPr id="11" name="Áudio 10">
            <a:hlinkClick r:id="" action="ppaction://media"/>
            <a:extLst>
              <a:ext uri="{FF2B5EF4-FFF2-40B4-BE49-F238E27FC236}">
                <a16:creationId xmlns:a16="http://schemas.microsoft.com/office/drawing/2014/main" id="{1737B1E4-D75E-4630-96C5-618D49C1754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76290996"/>
      </p:ext>
    </p:extLst>
  </p:cSld>
  <p:clrMapOvr>
    <a:masterClrMapping/>
  </p:clrMapOvr>
  <p:transition spd="slow" advTm="34829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37" fill="hold">
                                          <p:stCondLst>
                                            <p:cond delay="0"/>
                                          </p:stCondLst>
                                        </p:cTn>
                                        <p:tgtEl>
                                          <p:spTgt spid="2"/>
                                        </p:tgtEl>
                                        <p:attrNameLst>
                                          <p:attrName>style.rotation</p:attrName>
                                        </p:attrNameLst>
                                      </p:cBhvr>
                                      <p:to>
                                        <p:strVal val="-45.0"/>
                                      </p:to>
                                    </p:set>
                                    <p:anim calcmode="lin" valueType="num">
                                      <p:cBhvr>
                                        <p:cTn id="12" dur="137" fill="hold">
                                          <p:stCondLst>
                                            <p:cond delay="13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3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47" decel="50000" autoRev="1" fill="hold">
                                          <p:stCondLst>
                                            <p:cond delay="13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1" fill="hold">
                                          <p:stCondLst>
                                            <p:cond delay="259"/>
                                          </p:stCondLst>
                                        </p:cTn>
                                        <p:tgtEl>
                                          <p:spTgt spid="2"/>
                                        </p:tgtEl>
                                        <p:attrNameLst>
                                          <p:attrName>ppt_y</p:attrName>
                                        </p:attrNameLst>
                                      </p:cBhvr>
                                      <p:tavLst>
                                        <p:tav tm="0">
                                          <p:val>
                                            <p:strVal val="#ppt_y-(0.354*#ppt_w-0.172*#ppt_h)"/>
                                          </p:val>
                                        </p:tav>
                                        <p:tav tm="100000">
                                          <p:val>
                                            <p:strVal val="#ppt_y"/>
                                          </p:val>
                                        </p:tav>
                                      </p:tavLst>
                                    </p:anim>
                                  </p:childTnLst>
                                </p:cTn>
                              </p:par>
                              <p:par>
                                <p:cTn id="16" presetID="21" presetClass="entr" presetSubtype="2"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2)">
                                      <p:cBhvr>
                                        <p:cTn id="18" dur="3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2"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fontScale="90000"/>
          </a:bodyPr>
          <a:lstStyle/>
          <a:p>
            <a:r>
              <a:rPr lang="en-US" dirty="0"/>
              <a:t>Materials</a:t>
            </a:r>
            <a:br>
              <a:rPr lang="pt-BR" sz="2800" dirty="0"/>
            </a:br>
            <a:endParaRPr lang="en-US" dirty="0"/>
          </a:p>
        </p:txBody>
      </p:sp>
      <p:sp>
        <p:nvSpPr>
          <p:cNvPr id="5" name="TextBox 4"/>
          <p:cNvSpPr txBox="1"/>
          <p:nvPr/>
        </p:nvSpPr>
        <p:spPr>
          <a:xfrm>
            <a:off x="1343025" y="1552771"/>
            <a:ext cx="6591300" cy="369332"/>
          </a:xfrm>
          <a:prstGeom prst="rect">
            <a:avLst/>
          </a:prstGeom>
          <a:noFill/>
        </p:spPr>
        <p:txBody>
          <a:bodyPr wrap="square" rtlCol="0">
            <a:spAutoFit/>
          </a:bodyPr>
          <a:lstStyle/>
          <a:p>
            <a:r>
              <a:rPr lang="en-US" b="1" dirty="0"/>
              <a:t>Vegetation</a:t>
            </a:r>
          </a:p>
        </p:txBody>
      </p:sp>
      <p:sp>
        <p:nvSpPr>
          <p:cNvPr id="15" name="TextBox 14"/>
          <p:cNvSpPr txBox="1"/>
          <p:nvPr/>
        </p:nvSpPr>
        <p:spPr>
          <a:xfrm>
            <a:off x="4369276" y="2568221"/>
            <a:ext cx="6591300" cy="369332"/>
          </a:xfrm>
          <a:prstGeom prst="rect">
            <a:avLst/>
          </a:prstGeom>
          <a:noFill/>
        </p:spPr>
        <p:txBody>
          <a:bodyPr wrap="square" rtlCol="0">
            <a:spAutoFit/>
          </a:bodyPr>
          <a:lstStyle/>
          <a:p>
            <a:pPr algn="r"/>
            <a:r>
              <a:rPr lang="en-US" b="1" dirty="0"/>
              <a:t>Substrate</a:t>
            </a:r>
          </a:p>
        </p:txBody>
      </p:sp>
      <p:sp>
        <p:nvSpPr>
          <p:cNvPr id="21" name="TextBox 20"/>
          <p:cNvSpPr txBox="1"/>
          <p:nvPr/>
        </p:nvSpPr>
        <p:spPr>
          <a:xfrm>
            <a:off x="1417559" y="4560227"/>
            <a:ext cx="2259091" cy="369332"/>
          </a:xfrm>
          <a:prstGeom prst="rect">
            <a:avLst/>
          </a:prstGeom>
          <a:noFill/>
        </p:spPr>
        <p:txBody>
          <a:bodyPr wrap="square" rtlCol="0">
            <a:spAutoFit/>
          </a:bodyPr>
          <a:lstStyle/>
          <a:p>
            <a:r>
              <a:rPr lang="en-US" b="1" dirty="0"/>
              <a:t>Filtrating Layer</a:t>
            </a:r>
          </a:p>
        </p:txBody>
      </p:sp>
      <p:cxnSp>
        <p:nvCxnSpPr>
          <p:cNvPr id="12" name="Curved Connector 11"/>
          <p:cNvCxnSpPr/>
          <p:nvPr/>
        </p:nvCxnSpPr>
        <p:spPr>
          <a:xfrm>
            <a:off x="3038475" y="1704841"/>
            <a:ext cx="6648451" cy="1002268"/>
          </a:xfrm>
          <a:prstGeom prst="curvedConnector3">
            <a:avLst/>
          </a:prstGeom>
          <a:ln>
            <a:prstDash val="dash"/>
            <a:tailEnd type="triangle"/>
          </a:ln>
        </p:spPr>
        <p:style>
          <a:lnRef idx="3">
            <a:schemeClr val="accent3"/>
          </a:lnRef>
          <a:fillRef idx="0">
            <a:schemeClr val="accent3"/>
          </a:fillRef>
          <a:effectRef idx="2">
            <a:schemeClr val="accent3"/>
          </a:effectRef>
          <a:fontRef idx="minor">
            <a:schemeClr val="tx1"/>
          </a:fontRef>
        </p:style>
      </p:cxnSp>
      <p:cxnSp>
        <p:nvCxnSpPr>
          <p:cNvPr id="17" name="Curved Connector 16"/>
          <p:cNvCxnSpPr/>
          <p:nvPr/>
        </p:nvCxnSpPr>
        <p:spPr>
          <a:xfrm rot="10800000" flipV="1">
            <a:off x="3676650" y="2858519"/>
            <a:ext cx="6010276" cy="1886374"/>
          </a:xfrm>
          <a:prstGeom prst="curvedConnector3">
            <a:avLst/>
          </a:prstGeom>
          <a:ln>
            <a:prstDash val="dash"/>
            <a:tailEnd type="triangle"/>
          </a:ln>
        </p:spPr>
        <p:style>
          <a:lnRef idx="3">
            <a:schemeClr val="accent3"/>
          </a:lnRef>
          <a:fillRef idx="0">
            <a:schemeClr val="accent3"/>
          </a:fillRef>
          <a:effectRef idx="2">
            <a:schemeClr val="accent3"/>
          </a:effectRef>
          <a:fontRef idx="minor">
            <a:schemeClr val="tx1"/>
          </a:fontRef>
        </p:style>
      </p:cxnSp>
      <p:cxnSp>
        <p:nvCxnSpPr>
          <p:cNvPr id="23" name="Curved Connector 22"/>
          <p:cNvCxnSpPr/>
          <p:nvPr/>
        </p:nvCxnSpPr>
        <p:spPr>
          <a:xfrm rot="10800000" flipV="1">
            <a:off x="-152400" y="4727711"/>
            <a:ext cx="1495425" cy="1903557"/>
          </a:xfrm>
          <a:prstGeom prst="curvedConnector2">
            <a:avLst/>
          </a:prstGeom>
          <a:ln>
            <a:prstDash val="dash"/>
            <a:tailEnd type="triangle"/>
          </a:ln>
        </p:spPr>
        <p:style>
          <a:lnRef idx="3">
            <a:schemeClr val="accent3"/>
          </a:lnRef>
          <a:fillRef idx="0">
            <a:schemeClr val="accent3"/>
          </a:fillRef>
          <a:effectRef idx="2">
            <a:schemeClr val="accent3"/>
          </a:effectRef>
          <a:fontRef idx="minor">
            <a:schemeClr val="tx1"/>
          </a:fontRef>
        </p:style>
      </p:cxnSp>
      <p:sp>
        <p:nvSpPr>
          <p:cNvPr id="30" name="Rectangle 29"/>
          <p:cNvSpPr/>
          <p:nvPr/>
        </p:nvSpPr>
        <p:spPr>
          <a:xfrm>
            <a:off x="239059" y="4929559"/>
            <a:ext cx="132416" cy="6883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 y="5195512"/>
            <a:ext cx="239059" cy="8227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235744" y="5188744"/>
            <a:ext cx="933" cy="826014"/>
          </a:xfrm>
          <a:prstGeom prst="line">
            <a:avLst/>
          </a:prstGeom>
          <a:ln w="6350">
            <a:solidFill>
              <a:schemeClr val="tx1">
                <a:lumMod val="75000"/>
              </a:schemeClr>
            </a:solidFill>
          </a:ln>
        </p:spPr>
        <p:style>
          <a:lnRef idx="1">
            <a:schemeClr val="dk1"/>
          </a:lnRef>
          <a:fillRef idx="0">
            <a:schemeClr val="dk1"/>
          </a:fillRef>
          <a:effectRef idx="0">
            <a:schemeClr val="dk1"/>
          </a:effectRef>
          <a:fontRef idx="minor">
            <a:schemeClr val="tx1"/>
          </a:fontRef>
        </p:style>
      </p:cxnSp>
      <p:pic>
        <p:nvPicPr>
          <p:cNvPr id="41" name="Picture 40"/>
          <p:cNvPicPr>
            <a:picLocks noChangeAspect="1"/>
          </p:cNvPicPr>
          <p:nvPr/>
        </p:nvPicPr>
        <p:blipFill>
          <a:blip r:embed="rId6"/>
          <a:stretch>
            <a:fillRect/>
          </a:stretch>
        </p:blipFill>
        <p:spPr>
          <a:xfrm>
            <a:off x="1417559" y="2053807"/>
            <a:ext cx="1405619" cy="2108429"/>
          </a:xfrm>
          <a:prstGeom prst="rect">
            <a:avLst/>
          </a:prstGeom>
        </p:spPr>
      </p:pic>
      <p:sp>
        <p:nvSpPr>
          <p:cNvPr id="42" name="TextBox 41"/>
          <p:cNvSpPr txBox="1"/>
          <p:nvPr/>
        </p:nvSpPr>
        <p:spPr>
          <a:xfrm>
            <a:off x="2823178" y="2795970"/>
            <a:ext cx="1955556" cy="369332"/>
          </a:xfrm>
          <a:prstGeom prst="rect">
            <a:avLst/>
          </a:prstGeom>
          <a:noFill/>
        </p:spPr>
        <p:txBody>
          <a:bodyPr wrap="square" rtlCol="0">
            <a:spAutoFit/>
          </a:bodyPr>
          <a:lstStyle/>
          <a:p>
            <a:r>
              <a:rPr lang="en-US" i="1" dirty="0"/>
              <a:t>Sedum</a:t>
            </a:r>
          </a:p>
        </p:txBody>
      </p:sp>
      <p:pic>
        <p:nvPicPr>
          <p:cNvPr id="43" name="Picture 42"/>
          <p:cNvPicPr>
            <a:picLocks noChangeAspect="1"/>
          </p:cNvPicPr>
          <p:nvPr/>
        </p:nvPicPr>
        <p:blipFill>
          <a:blip r:embed="rId7"/>
          <a:stretch>
            <a:fillRect/>
          </a:stretch>
        </p:blipFill>
        <p:spPr>
          <a:xfrm>
            <a:off x="8822453" y="3141632"/>
            <a:ext cx="2690970" cy="1385999"/>
          </a:xfrm>
          <a:prstGeom prst="rect">
            <a:avLst/>
          </a:prstGeom>
        </p:spPr>
      </p:pic>
      <p:sp>
        <p:nvSpPr>
          <p:cNvPr id="44" name="TextBox 43"/>
          <p:cNvSpPr txBox="1"/>
          <p:nvPr/>
        </p:nvSpPr>
        <p:spPr>
          <a:xfrm>
            <a:off x="8822453" y="4652560"/>
            <a:ext cx="2690970" cy="369332"/>
          </a:xfrm>
          <a:prstGeom prst="rect">
            <a:avLst/>
          </a:prstGeom>
          <a:noFill/>
        </p:spPr>
        <p:txBody>
          <a:bodyPr wrap="square" rtlCol="0">
            <a:spAutoFit/>
          </a:bodyPr>
          <a:lstStyle/>
          <a:p>
            <a:pPr algn="ctr"/>
            <a:r>
              <a:rPr lang="en-US" dirty="0"/>
              <a:t>Expanded clay</a:t>
            </a:r>
          </a:p>
        </p:txBody>
      </p:sp>
      <p:pic>
        <p:nvPicPr>
          <p:cNvPr id="45" name="Picture 44"/>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495424" y="5066104"/>
            <a:ext cx="1586653" cy="1258380"/>
          </a:xfrm>
          <a:prstGeom prst="rect">
            <a:avLst/>
          </a:prstGeom>
        </p:spPr>
      </p:pic>
      <p:sp>
        <p:nvSpPr>
          <p:cNvPr id="18" name="TextBox 17"/>
          <p:cNvSpPr txBox="1"/>
          <p:nvPr/>
        </p:nvSpPr>
        <p:spPr>
          <a:xfrm>
            <a:off x="787173" y="2271000"/>
            <a:ext cx="830178" cy="307777"/>
          </a:xfrm>
          <a:prstGeom prst="rect">
            <a:avLst/>
          </a:prstGeom>
          <a:noFill/>
        </p:spPr>
        <p:txBody>
          <a:bodyPr wrap="square" rtlCol="0">
            <a:spAutoFit/>
          </a:bodyPr>
          <a:lstStyle/>
          <a:p>
            <a:r>
              <a:rPr lang="en-US" sz="1400" dirty="0"/>
              <a:t>Fig.10</a:t>
            </a:r>
          </a:p>
        </p:txBody>
      </p:sp>
      <p:sp>
        <p:nvSpPr>
          <p:cNvPr id="19" name="TextBox 18"/>
          <p:cNvSpPr txBox="1"/>
          <p:nvPr/>
        </p:nvSpPr>
        <p:spPr>
          <a:xfrm>
            <a:off x="8183981" y="4067784"/>
            <a:ext cx="830178" cy="307777"/>
          </a:xfrm>
          <a:prstGeom prst="rect">
            <a:avLst/>
          </a:prstGeom>
          <a:noFill/>
        </p:spPr>
        <p:txBody>
          <a:bodyPr wrap="square" rtlCol="0">
            <a:spAutoFit/>
          </a:bodyPr>
          <a:lstStyle/>
          <a:p>
            <a:r>
              <a:rPr lang="en-US" sz="1400" dirty="0"/>
              <a:t>Fig.11</a:t>
            </a:r>
          </a:p>
        </p:txBody>
      </p:sp>
      <p:sp>
        <p:nvSpPr>
          <p:cNvPr id="20" name="TextBox 19"/>
          <p:cNvSpPr txBox="1"/>
          <p:nvPr/>
        </p:nvSpPr>
        <p:spPr>
          <a:xfrm>
            <a:off x="3082077" y="5617882"/>
            <a:ext cx="830178" cy="307777"/>
          </a:xfrm>
          <a:prstGeom prst="rect">
            <a:avLst/>
          </a:prstGeom>
          <a:noFill/>
        </p:spPr>
        <p:txBody>
          <a:bodyPr wrap="square" rtlCol="0">
            <a:spAutoFit/>
          </a:bodyPr>
          <a:lstStyle/>
          <a:p>
            <a:r>
              <a:rPr lang="en-US" sz="1400" dirty="0"/>
              <a:t>Fig.12</a:t>
            </a:r>
          </a:p>
        </p:txBody>
      </p:sp>
      <p:pic>
        <p:nvPicPr>
          <p:cNvPr id="3" name="Áudio 2">
            <a:hlinkClick r:id="" action="ppaction://media"/>
            <a:extLst>
              <a:ext uri="{FF2B5EF4-FFF2-40B4-BE49-F238E27FC236}">
                <a16:creationId xmlns:a16="http://schemas.microsoft.com/office/drawing/2014/main" id="{24EB71B2-A34F-4029-BF83-D541EECE967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8636212"/>
      </p:ext>
    </p:extLst>
  </p:cSld>
  <p:clrMapOvr>
    <a:masterClrMapping/>
  </p:clrMapOvr>
  <mc:AlternateContent xmlns:mc="http://schemas.openxmlformats.org/markup-compatibility/2006" xmlns:p14="http://schemas.microsoft.com/office/powerpoint/2010/main">
    <mc:Choice Requires="p14">
      <p:transition spd="slow" p14:dur="2500" advTm="60134">
        <p:checker/>
      </p:transition>
    </mc:Choice>
    <mc:Fallback xmlns="">
      <p:transition spd="slow" advTm="60134">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59" fill="hold">
                                          <p:stCondLst>
                                            <p:cond delay="0"/>
                                          </p:stCondLst>
                                        </p:cTn>
                                        <p:tgtEl>
                                          <p:spTgt spid="2"/>
                                        </p:tgtEl>
                                        <p:attrNameLst>
                                          <p:attrName>style.rotation</p:attrName>
                                        </p:attrNameLst>
                                      </p:cBhvr>
                                      <p:to>
                                        <p:strVal val="-45.0"/>
                                      </p:to>
                                    </p:set>
                                    <p:anim calcmode="lin" valueType="num">
                                      <p:cBhvr>
                                        <p:cTn id="12"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1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right)">
                                      <p:cBhvr>
                                        <p:cTn id="60" dur="1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bldLst>
      <p:bldP spid="2" grpId="0"/>
      <p:bldP spid="5" grpId="0"/>
      <p:bldP spid="15" grpId="0"/>
      <p:bldP spid="21" grpId="0"/>
      <p:bldP spid="42" grpId="0"/>
      <p:bldP spid="44"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fontScale="90000"/>
          </a:bodyPr>
          <a:lstStyle/>
          <a:p>
            <a:r>
              <a:rPr lang="en-US" dirty="0"/>
              <a:t>Materials</a:t>
            </a:r>
            <a:br>
              <a:rPr lang="pt-BR" sz="2800" dirty="0"/>
            </a:br>
            <a:endParaRPr lang="en-US" dirty="0"/>
          </a:p>
        </p:txBody>
      </p:sp>
      <p:sp>
        <p:nvSpPr>
          <p:cNvPr id="21" name="TextBox 20"/>
          <p:cNvSpPr txBox="1"/>
          <p:nvPr/>
        </p:nvSpPr>
        <p:spPr>
          <a:xfrm>
            <a:off x="4654923" y="3762631"/>
            <a:ext cx="6591300" cy="369332"/>
          </a:xfrm>
          <a:prstGeom prst="rect">
            <a:avLst/>
          </a:prstGeom>
          <a:noFill/>
        </p:spPr>
        <p:txBody>
          <a:bodyPr wrap="square" rtlCol="0">
            <a:spAutoFit/>
          </a:bodyPr>
          <a:lstStyle/>
          <a:p>
            <a:pPr algn="r"/>
            <a:r>
              <a:rPr lang="en-US" b="1"/>
              <a:t>Anti-root mechanical protection</a:t>
            </a:r>
            <a:endParaRPr lang="en-US" b="1" dirty="0"/>
          </a:p>
        </p:txBody>
      </p:sp>
      <p:sp>
        <p:nvSpPr>
          <p:cNvPr id="22" name="TextBox 21"/>
          <p:cNvSpPr txBox="1"/>
          <p:nvPr/>
        </p:nvSpPr>
        <p:spPr>
          <a:xfrm>
            <a:off x="960236" y="1960435"/>
            <a:ext cx="2048189" cy="369332"/>
          </a:xfrm>
          <a:prstGeom prst="rect">
            <a:avLst/>
          </a:prstGeom>
          <a:noFill/>
        </p:spPr>
        <p:txBody>
          <a:bodyPr wrap="square" rtlCol="0">
            <a:spAutoFit/>
          </a:bodyPr>
          <a:lstStyle/>
          <a:p>
            <a:r>
              <a:rPr lang="en-US" b="1" dirty="0"/>
              <a:t>Draining Layer</a:t>
            </a:r>
          </a:p>
        </p:txBody>
      </p:sp>
      <p:cxnSp>
        <p:nvCxnSpPr>
          <p:cNvPr id="23" name="Curved Connector 22"/>
          <p:cNvCxnSpPr>
            <a:cxnSpLocks/>
            <a:endCxn id="22" idx="1"/>
          </p:cNvCxnSpPr>
          <p:nvPr/>
        </p:nvCxnSpPr>
        <p:spPr>
          <a:xfrm rot="16200000" flipH="1">
            <a:off x="-77967" y="1106898"/>
            <a:ext cx="1776088" cy="300318"/>
          </a:xfrm>
          <a:prstGeom prst="curvedConnector2">
            <a:avLst/>
          </a:prstGeom>
          <a:ln>
            <a:prstDash val="dash"/>
            <a:tailEnd type="triangle"/>
          </a:ln>
        </p:spPr>
        <p:style>
          <a:lnRef idx="3">
            <a:schemeClr val="accent3"/>
          </a:lnRef>
          <a:fillRef idx="0">
            <a:schemeClr val="accent3"/>
          </a:fillRef>
          <a:effectRef idx="2">
            <a:schemeClr val="accent3"/>
          </a:effectRef>
          <a:fontRef idx="minor">
            <a:schemeClr val="tx1"/>
          </a:fontRef>
        </p:style>
      </p:cxnSp>
      <p:pic>
        <p:nvPicPr>
          <p:cNvPr id="27" name="Picture 26"/>
          <p:cNvPicPr>
            <a:picLocks noChangeAspect="1"/>
          </p:cNvPicPr>
          <p:nvPr/>
        </p:nvPicPr>
        <p:blipFill>
          <a:blip r:embed="rId5"/>
          <a:stretch>
            <a:fillRect/>
          </a:stretch>
        </p:blipFill>
        <p:spPr>
          <a:xfrm>
            <a:off x="960236" y="2546890"/>
            <a:ext cx="1864456" cy="1824143"/>
          </a:xfrm>
          <a:prstGeom prst="rect">
            <a:avLst/>
          </a:prstGeom>
        </p:spPr>
      </p:pic>
      <p:cxnSp>
        <p:nvCxnSpPr>
          <p:cNvPr id="29" name="Curved Connector 28"/>
          <p:cNvCxnSpPr/>
          <p:nvPr/>
        </p:nvCxnSpPr>
        <p:spPr>
          <a:xfrm>
            <a:off x="3114989" y="2158582"/>
            <a:ext cx="3758084" cy="1760928"/>
          </a:xfrm>
          <a:prstGeom prst="curvedConnector3">
            <a:avLst>
              <a:gd name="adj1" fmla="val 50000"/>
            </a:avLst>
          </a:prstGeom>
          <a:ln>
            <a:prstDash val="dash"/>
            <a:tailEnd type="triangle"/>
          </a:ln>
        </p:spPr>
        <p:style>
          <a:lnRef idx="3">
            <a:schemeClr val="accent3"/>
          </a:lnRef>
          <a:fillRef idx="0">
            <a:schemeClr val="accent3"/>
          </a:fillRef>
          <a:effectRef idx="2">
            <a:schemeClr val="accent3"/>
          </a:effectRef>
          <a:fontRef idx="minor">
            <a:schemeClr val="tx1"/>
          </a:fontRef>
        </p:style>
      </p:cxnSp>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backgroundRemoval t="0" b="100000" l="0" r="99190"/>
                    </a14:imgEffect>
                  </a14:imgLayer>
                </a14:imgProps>
              </a:ext>
            </a:extLst>
          </a:blip>
          <a:stretch>
            <a:fillRect/>
          </a:stretch>
        </p:blipFill>
        <p:spPr>
          <a:xfrm>
            <a:off x="8361376" y="4271201"/>
            <a:ext cx="2039922" cy="2015146"/>
          </a:xfrm>
          <a:prstGeom prst="rect">
            <a:avLst/>
          </a:prstGeom>
        </p:spPr>
      </p:pic>
      <p:sp>
        <p:nvSpPr>
          <p:cNvPr id="13" name="TextBox 12"/>
          <p:cNvSpPr txBox="1"/>
          <p:nvPr/>
        </p:nvSpPr>
        <p:spPr>
          <a:xfrm>
            <a:off x="2824692" y="3704066"/>
            <a:ext cx="830178" cy="307777"/>
          </a:xfrm>
          <a:prstGeom prst="rect">
            <a:avLst/>
          </a:prstGeom>
          <a:noFill/>
        </p:spPr>
        <p:txBody>
          <a:bodyPr wrap="square" rtlCol="0">
            <a:spAutoFit/>
          </a:bodyPr>
          <a:lstStyle/>
          <a:p>
            <a:r>
              <a:rPr lang="en-US" sz="1400" dirty="0"/>
              <a:t>Fig.13</a:t>
            </a:r>
          </a:p>
        </p:txBody>
      </p:sp>
      <p:sp>
        <p:nvSpPr>
          <p:cNvPr id="14" name="TextBox 13"/>
          <p:cNvSpPr txBox="1"/>
          <p:nvPr/>
        </p:nvSpPr>
        <p:spPr>
          <a:xfrm>
            <a:off x="7612689" y="5124885"/>
            <a:ext cx="830178" cy="307777"/>
          </a:xfrm>
          <a:prstGeom prst="rect">
            <a:avLst/>
          </a:prstGeom>
          <a:noFill/>
        </p:spPr>
        <p:txBody>
          <a:bodyPr wrap="square" rtlCol="0">
            <a:spAutoFit/>
          </a:bodyPr>
          <a:lstStyle/>
          <a:p>
            <a:r>
              <a:rPr lang="en-US" sz="1400" dirty="0"/>
              <a:t>Fig.14</a:t>
            </a:r>
          </a:p>
        </p:txBody>
      </p:sp>
      <p:pic>
        <p:nvPicPr>
          <p:cNvPr id="4" name="Áudio 3">
            <a:hlinkClick r:id="" action="ppaction://media"/>
            <a:extLst>
              <a:ext uri="{FF2B5EF4-FFF2-40B4-BE49-F238E27FC236}">
                <a16:creationId xmlns:a16="http://schemas.microsoft.com/office/drawing/2014/main" id="{50338935-7720-4F86-A843-9176C6B5CA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37574586"/>
      </p:ext>
    </p:extLst>
  </p:cSld>
  <p:clrMapOvr>
    <a:masterClrMapping/>
  </p:clrMapOvr>
  <mc:AlternateContent xmlns:mc="http://schemas.openxmlformats.org/markup-compatibility/2006" xmlns:p14="http://schemas.microsoft.com/office/powerpoint/2010/main">
    <mc:Choice Requires="p14">
      <p:transition spd="slow" p14:dur="1200" advTm="11188">
        <p:dissolve/>
      </p:transition>
    </mc:Choice>
    <mc:Fallback xmlns="">
      <p:transition spd="slow" advTm="1118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1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1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21" grpId="0"/>
      <p:bldP spid="2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81" y="682207"/>
            <a:ext cx="9672917" cy="1371600"/>
          </a:xfrm>
        </p:spPr>
        <p:txBody>
          <a:bodyPr>
            <a:normAutofit fontScale="90000"/>
          </a:bodyPr>
          <a:lstStyle/>
          <a:p>
            <a:r>
              <a:rPr lang="en-US" dirty="0"/>
              <a:t>Benefits of Green Roofs</a:t>
            </a:r>
            <a:br>
              <a:rPr lang="pt-BR" sz="2800" dirty="0"/>
            </a:br>
            <a:endParaRPr lang="en-US" dirty="0"/>
          </a:p>
        </p:txBody>
      </p:sp>
      <p:sp>
        <p:nvSpPr>
          <p:cNvPr id="3" name="TextBox 2"/>
          <p:cNvSpPr txBox="1"/>
          <p:nvPr/>
        </p:nvSpPr>
        <p:spPr>
          <a:xfrm>
            <a:off x="940341" y="1374950"/>
            <a:ext cx="8937267" cy="2031325"/>
          </a:xfrm>
          <a:prstGeom prst="rect">
            <a:avLst/>
          </a:prstGeom>
          <a:noFill/>
        </p:spPr>
        <p:txBody>
          <a:bodyPr wrap="square" rtlCol="0">
            <a:spAutoFit/>
          </a:bodyPr>
          <a:lstStyle/>
          <a:p>
            <a:r>
              <a:rPr lang="en-US" dirty="0"/>
              <a:t>Besides the aesthetic effect already referred, this project also offers other benefits like:</a:t>
            </a:r>
            <a:endParaRPr lang="pt-BR" dirty="0"/>
          </a:p>
          <a:p>
            <a:pPr marL="285750" indent="-285750">
              <a:buBlip>
                <a:blip r:embed="rId5"/>
              </a:buBlip>
            </a:pPr>
            <a:r>
              <a:rPr lang="en-US" dirty="0"/>
              <a:t>The constant oxygenation of air, making it healthier for all the citizens</a:t>
            </a:r>
            <a:r>
              <a:rPr lang="pt-BR" dirty="0"/>
              <a:t>;</a:t>
            </a:r>
          </a:p>
          <a:p>
            <a:pPr marL="285750" indent="-285750">
              <a:buBlip>
                <a:blip r:embed="rId5"/>
              </a:buBlip>
            </a:pPr>
            <a:r>
              <a:rPr lang="en-US" dirty="0"/>
              <a:t>Allows the decrease of the heat island</a:t>
            </a:r>
            <a:r>
              <a:rPr lang="pt-BR" dirty="0"/>
              <a:t>;</a:t>
            </a:r>
          </a:p>
          <a:p>
            <a:pPr marL="285750" indent="-285750">
              <a:buBlip>
                <a:blip r:embed="rId5"/>
              </a:buBlip>
            </a:pPr>
            <a:r>
              <a:rPr lang="en-US" dirty="0"/>
              <a:t>Increases the biodiversity through the creation of habitats for the species</a:t>
            </a:r>
            <a:r>
              <a:rPr lang="pt-BR" dirty="0"/>
              <a:t>;</a:t>
            </a:r>
          </a:p>
          <a:p>
            <a:pPr marL="285750" indent="-285750">
              <a:buBlip>
                <a:blip r:embed="rId5"/>
              </a:buBlip>
            </a:pPr>
            <a:r>
              <a:rPr lang="en-US" dirty="0"/>
              <a:t>Countless other advantages not just for the environment but also for the city itself and for the people that live in it</a:t>
            </a:r>
            <a:r>
              <a:rPr lang="pt-BR" dirty="0"/>
              <a:t>. </a:t>
            </a:r>
            <a:endParaRPr lang="en-US" dirty="0"/>
          </a:p>
        </p:txBody>
      </p:sp>
      <p:grpSp>
        <p:nvGrpSpPr>
          <p:cNvPr id="4" name="Group 3"/>
          <p:cNvGrpSpPr/>
          <p:nvPr/>
        </p:nvGrpSpPr>
        <p:grpSpPr>
          <a:xfrm>
            <a:off x="1216882" y="2123200"/>
            <a:ext cx="10460769" cy="4197612"/>
            <a:chOff x="1216882" y="2123200"/>
            <a:chExt cx="10460769" cy="4197612"/>
          </a:xfrm>
        </p:grpSpPr>
        <p:pic>
          <p:nvPicPr>
            <p:cNvPr id="5" name="Picture 4"/>
            <p:cNvPicPr>
              <a:picLocks noChangeAspect="1"/>
            </p:cNvPicPr>
            <p:nvPr/>
          </p:nvPicPr>
          <p:blipFill rotWithShape="1">
            <a:blip r:embed="rId6"/>
            <a:srcRect r="45884"/>
            <a:stretch/>
          </p:blipFill>
          <p:spPr>
            <a:xfrm>
              <a:off x="1216882" y="4277047"/>
              <a:ext cx="2107096" cy="2043765"/>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065" y="2123200"/>
              <a:ext cx="2031586" cy="1088824"/>
            </a:xfrm>
            <a:prstGeom prst="rect">
              <a:avLst/>
            </a:prstGeom>
          </p:spPr>
        </p:pic>
        <p:pic>
          <p:nvPicPr>
            <p:cNvPr id="5126" name="Picture 6" descr="https://media.discordapp.net/attachments/643927060154155038/707184739848683560/Pontos-de-C3B4nibus-com-telhado-verde-C3A9-alternativa-para-salvar-abelhas-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0775" y="4277047"/>
              <a:ext cx="3394844" cy="2043765"/>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9"/>
            <a:stretch>
              <a:fillRect/>
            </a:stretch>
          </p:blipFill>
          <p:spPr>
            <a:xfrm>
              <a:off x="3841104" y="4277047"/>
              <a:ext cx="3632545" cy="2043765"/>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TextBox 11"/>
          <p:cNvSpPr txBox="1"/>
          <p:nvPr/>
        </p:nvSpPr>
        <p:spPr>
          <a:xfrm>
            <a:off x="2821875" y="3938255"/>
            <a:ext cx="830178" cy="307777"/>
          </a:xfrm>
          <a:prstGeom prst="rect">
            <a:avLst/>
          </a:prstGeom>
          <a:noFill/>
        </p:spPr>
        <p:txBody>
          <a:bodyPr wrap="square" rtlCol="0">
            <a:spAutoFit/>
          </a:bodyPr>
          <a:lstStyle/>
          <a:p>
            <a:r>
              <a:rPr lang="en-US" sz="1400" dirty="0"/>
              <a:t>Fig.15</a:t>
            </a:r>
          </a:p>
        </p:txBody>
      </p:sp>
      <p:sp>
        <p:nvSpPr>
          <p:cNvPr id="14" name="TextBox 13"/>
          <p:cNvSpPr txBox="1"/>
          <p:nvPr/>
        </p:nvSpPr>
        <p:spPr>
          <a:xfrm>
            <a:off x="6866491" y="3912226"/>
            <a:ext cx="830178" cy="307777"/>
          </a:xfrm>
          <a:prstGeom prst="rect">
            <a:avLst/>
          </a:prstGeom>
          <a:noFill/>
        </p:spPr>
        <p:txBody>
          <a:bodyPr wrap="square" rtlCol="0">
            <a:spAutoFit/>
          </a:bodyPr>
          <a:lstStyle/>
          <a:p>
            <a:r>
              <a:rPr lang="en-US" sz="1400" dirty="0"/>
              <a:t>Fig.16</a:t>
            </a:r>
          </a:p>
        </p:txBody>
      </p:sp>
      <p:sp>
        <p:nvSpPr>
          <p:cNvPr id="16" name="TextBox 15"/>
          <p:cNvSpPr txBox="1"/>
          <p:nvPr/>
        </p:nvSpPr>
        <p:spPr>
          <a:xfrm>
            <a:off x="10847473" y="3912226"/>
            <a:ext cx="830178" cy="307777"/>
          </a:xfrm>
          <a:prstGeom prst="rect">
            <a:avLst/>
          </a:prstGeom>
          <a:noFill/>
        </p:spPr>
        <p:txBody>
          <a:bodyPr wrap="square" rtlCol="0">
            <a:spAutoFit/>
          </a:bodyPr>
          <a:lstStyle/>
          <a:p>
            <a:r>
              <a:rPr lang="en-US" sz="1400" dirty="0"/>
              <a:t>Fig.17</a:t>
            </a:r>
          </a:p>
        </p:txBody>
      </p:sp>
      <p:pic>
        <p:nvPicPr>
          <p:cNvPr id="9" name="Áudio 8">
            <a:hlinkClick r:id="" action="ppaction://media"/>
            <a:extLst>
              <a:ext uri="{FF2B5EF4-FFF2-40B4-BE49-F238E27FC236}">
                <a16:creationId xmlns:a16="http://schemas.microsoft.com/office/drawing/2014/main" id="{66AC5D89-7749-402C-8D4F-4F94036F7B3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70745648"/>
      </p:ext>
    </p:extLst>
  </p:cSld>
  <p:clrMapOvr>
    <a:masterClrMapping/>
  </p:clrMapOvr>
  <mc:AlternateContent xmlns:mc="http://schemas.openxmlformats.org/markup-compatibility/2006" xmlns:p14="http://schemas.microsoft.com/office/powerpoint/2010/main">
    <mc:Choice Requires="p14">
      <p:transition spd="slow" p14:dur="3900" advTm="103763">
        <p14:glitter pattern="hexagon"/>
      </p:transition>
    </mc:Choice>
    <mc:Fallback xmlns="">
      <p:transition spd="slow" advTm="103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2"/>
                                        </p:tgtEl>
                                        <p:attrNameLst>
                                          <p:attrName>style.visibility</p:attrName>
                                        </p:attrNameLst>
                                      </p:cBhvr>
                                      <p:to>
                                        <p:strVal val="visible"/>
                                      </p:to>
                                    </p:set>
                                    <p:set>
                                      <p:cBhvr>
                                        <p:cTn id="11" dur="137" fill="hold">
                                          <p:stCondLst>
                                            <p:cond delay="0"/>
                                          </p:stCondLst>
                                        </p:cTn>
                                        <p:tgtEl>
                                          <p:spTgt spid="2"/>
                                        </p:tgtEl>
                                        <p:attrNameLst>
                                          <p:attrName>style.rotation</p:attrName>
                                        </p:attrNameLst>
                                      </p:cBhvr>
                                      <p:to>
                                        <p:strVal val="-45.0"/>
                                      </p:to>
                                    </p:set>
                                    <p:anim calcmode="lin" valueType="num">
                                      <p:cBhvr>
                                        <p:cTn id="12" dur="137" fill="hold">
                                          <p:stCondLst>
                                            <p:cond delay="13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13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47" decel="50000" autoRev="1" fill="hold">
                                          <p:stCondLst>
                                            <p:cond delay="13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41" fill="hold">
                                          <p:stCondLst>
                                            <p:cond delay="259"/>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2" grpId="0"/>
      <p:bldP spid="3" grpId="0"/>
      <p:bldP spid="12" grpId="0"/>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6|4.4|46.7"/>
</p:tagLst>
</file>

<file path=ppt/tags/tag10.xml><?xml version="1.0" encoding="utf-8"?>
<p:tagLst xmlns:a="http://schemas.openxmlformats.org/drawingml/2006/main" xmlns:r="http://schemas.openxmlformats.org/officeDocument/2006/relationships" xmlns:p="http://schemas.openxmlformats.org/presentationml/2006/main">
  <p:tag name="TIMING" val="|0.9|7.4|68.9"/>
</p:tagLst>
</file>

<file path=ppt/tags/tag11.xml><?xml version="1.0" encoding="utf-8"?>
<p:tagLst xmlns:a="http://schemas.openxmlformats.org/drawingml/2006/main" xmlns:r="http://schemas.openxmlformats.org/officeDocument/2006/relationships" xmlns:p="http://schemas.openxmlformats.org/presentationml/2006/main">
  <p:tag name="TIMING" val="|0.7|38.7|20.5"/>
</p:tagLst>
</file>

<file path=ppt/tags/tag12.xml><?xml version="1.0" encoding="utf-8"?>
<p:tagLst xmlns:a="http://schemas.openxmlformats.org/drawingml/2006/main" xmlns:r="http://schemas.openxmlformats.org/officeDocument/2006/relationships" xmlns:p="http://schemas.openxmlformats.org/presentationml/2006/main">
  <p:tag name="TIMING" val="|2.5|2.8|1.7"/>
</p:tagLst>
</file>

<file path=ppt/tags/tag13.xml><?xml version="1.0" encoding="utf-8"?>
<p:tagLst xmlns:a="http://schemas.openxmlformats.org/drawingml/2006/main" xmlns:r="http://schemas.openxmlformats.org/officeDocument/2006/relationships" xmlns:p="http://schemas.openxmlformats.org/presentationml/2006/main">
  <p:tag name="TIMING" val="|1.9|1|2"/>
</p:tagLst>
</file>

<file path=ppt/tags/tag2.xml><?xml version="1.0" encoding="utf-8"?>
<p:tagLst xmlns:a="http://schemas.openxmlformats.org/drawingml/2006/main" xmlns:r="http://schemas.openxmlformats.org/officeDocument/2006/relationships" xmlns:p="http://schemas.openxmlformats.org/presentationml/2006/main">
  <p:tag name="TIMING" val="|3.9|3.7|35.3"/>
</p:tagLst>
</file>

<file path=ppt/tags/tag3.xml><?xml version="1.0" encoding="utf-8"?>
<p:tagLst xmlns:a="http://schemas.openxmlformats.org/drawingml/2006/main" xmlns:r="http://schemas.openxmlformats.org/officeDocument/2006/relationships" xmlns:p="http://schemas.openxmlformats.org/presentationml/2006/main">
  <p:tag name="TIMING" val="|0.9|55.7|30.9|28.5|40.3"/>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19.1|3.5|17.5|2.1|7.1|2.3|6.1|1.2"/>
</p:tagLst>
</file>

<file path=ppt/tags/tag6.xml><?xml version="1.0" encoding="utf-8"?>
<p:tagLst xmlns:a="http://schemas.openxmlformats.org/drawingml/2006/main" xmlns:r="http://schemas.openxmlformats.org/officeDocument/2006/relationships" xmlns:p="http://schemas.openxmlformats.org/presentationml/2006/main">
  <p:tag name="TIMING" val="|0.8|0.7|1.3|1.9|5.6"/>
</p:tagLst>
</file>

<file path=ppt/tags/tag7.xml><?xml version="1.0" encoding="utf-8"?>
<p:tagLst xmlns:a="http://schemas.openxmlformats.org/drawingml/2006/main" xmlns:r="http://schemas.openxmlformats.org/officeDocument/2006/relationships" xmlns:p="http://schemas.openxmlformats.org/presentationml/2006/main">
  <p:tag name="TIMING" val="|9.7|1.9|1.7|1.2"/>
</p:tagLst>
</file>

<file path=ppt/tags/tag8.xml><?xml version="1.0" encoding="utf-8"?>
<p:tagLst xmlns:a="http://schemas.openxmlformats.org/drawingml/2006/main" xmlns:r="http://schemas.openxmlformats.org/officeDocument/2006/relationships" xmlns:p="http://schemas.openxmlformats.org/presentationml/2006/main">
  <p:tag name="TIMING" val="|0.9|1.1|1.5|62"/>
</p:tagLst>
</file>

<file path=ppt/tags/tag9.xml><?xml version="1.0" encoding="utf-8"?>
<p:tagLst xmlns:a="http://schemas.openxmlformats.org/drawingml/2006/main" xmlns:r="http://schemas.openxmlformats.org/officeDocument/2006/relationships" xmlns:p="http://schemas.openxmlformats.org/presentationml/2006/main">
  <p:tag name="TIMING" val="|2|4.3|0.9|1|0.8|17.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852</TotalTime>
  <Words>1557</Words>
  <Application>Microsoft Office PowerPoint</Application>
  <PresentationFormat>Ecrã Panorâmico</PresentationFormat>
  <Paragraphs>173</Paragraphs>
  <Slides>18</Slides>
  <Notes>1</Notes>
  <HiddenSlides>0</HiddenSlides>
  <MMClips>18</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18</vt:i4>
      </vt:variant>
    </vt:vector>
  </HeadingPairs>
  <TitlesOfParts>
    <vt:vector size="24" baseType="lpstr">
      <vt:lpstr>Arial</vt:lpstr>
      <vt:lpstr>Calibri</vt:lpstr>
      <vt:lpstr>Century Gothic</vt:lpstr>
      <vt:lpstr>inherit</vt:lpstr>
      <vt:lpstr>Whitney</vt:lpstr>
      <vt:lpstr>Savon</vt:lpstr>
      <vt:lpstr>Eco-stop</vt:lpstr>
      <vt:lpstr>Index</vt:lpstr>
      <vt:lpstr>Introduction</vt:lpstr>
      <vt:lpstr>Problem to be solved</vt:lpstr>
      <vt:lpstr>Green Roofs -  types of green roofs </vt:lpstr>
      <vt:lpstr>Green Roofs – constitution </vt:lpstr>
      <vt:lpstr>Materials </vt:lpstr>
      <vt:lpstr>Materials </vt:lpstr>
      <vt:lpstr>Benefits of Green Roofs </vt:lpstr>
      <vt:lpstr>Targeted Bus Stop </vt:lpstr>
      <vt:lpstr>Experimental procedure </vt:lpstr>
      <vt:lpstr>Experimental procedure Expected results – Carbon Dioxid </vt:lpstr>
      <vt:lpstr>Experimental procedure Expected results - Temperature </vt:lpstr>
      <vt:lpstr>Partnerships </vt:lpstr>
      <vt:lpstr>Conclusion</vt:lpstr>
      <vt:lpstr>Bibliography/Webgraphy</vt:lpstr>
      <vt:lpstr>Bibliography/Webgraphy - images</vt:lpstr>
      <vt:lpstr>Bibliography/Webgraphy - images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Eco-stop</dc:title>
  <dc:creator>Zinnia Hiddleston</dc:creator>
  <cp:lastModifiedBy>Rafael Silva</cp:lastModifiedBy>
  <cp:revision>81</cp:revision>
  <dcterms:created xsi:type="dcterms:W3CDTF">2020-05-05T09:31:36Z</dcterms:created>
  <dcterms:modified xsi:type="dcterms:W3CDTF">2020-07-02T12:43:00Z</dcterms:modified>
</cp:coreProperties>
</file>