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FC376-ABB3-415B-A933-D751A796A6F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491A-BB97-4B05-8BEC-EE581E047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19200"/>
            <a:ext cx="7162800" cy="2381251"/>
          </a:xfrm>
        </p:spPr>
        <p:txBody>
          <a:bodyPr>
            <a:normAutofit fontScale="90000"/>
          </a:bodyPr>
          <a:lstStyle/>
          <a:p>
            <a:r>
              <a:rPr lang="en-GB" dirty="0"/>
              <a:t>Building a Visually Rich Learning Environment to Bridge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Communication Divide in Deaf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i="1" dirty="0" err="1" smtClean="0">
                <a:latin typeface="Arial"/>
                <a:ea typeface="Times New Roman"/>
              </a:rPr>
              <a:t>Iryna</a:t>
            </a:r>
            <a:r>
              <a:rPr lang="es-ES" i="1" dirty="0" smtClean="0">
                <a:latin typeface="Arial"/>
                <a:ea typeface="Times New Roman"/>
              </a:rPr>
              <a:t> </a:t>
            </a:r>
            <a:r>
              <a:rPr lang="es-ES" i="1" dirty="0" err="1" smtClean="0">
                <a:latin typeface="Arial"/>
                <a:ea typeface="Times New Roman"/>
              </a:rPr>
              <a:t>Berezovska</a:t>
            </a:r>
            <a:endParaRPr lang="es-ES" i="1" dirty="0" smtClean="0">
              <a:latin typeface="Arial"/>
              <a:ea typeface="Times New Roman"/>
            </a:endParaRPr>
          </a:p>
          <a:p>
            <a:pPr algn="r"/>
            <a:r>
              <a:rPr lang="en-US" i="1" dirty="0" err="1"/>
              <a:t>Krupynsky</a:t>
            </a:r>
            <a:r>
              <a:rPr lang="en-US" i="1" dirty="0"/>
              <a:t> Medical Academy in </a:t>
            </a:r>
            <a:r>
              <a:rPr lang="en-US" i="1" dirty="0" err="1"/>
              <a:t>Lviv</a:t>
            </a:r>
            <a:r>
              <a:rPr lang="en-US" i="1" dirty="0"/>
              <a:t>, </a:t>
            </a:r>
            <a:endParaRPr lang="en-US" i="1" dirty="0" smtClean="0"/>
          </a:p>
          <a:p>
            <a:pPr algn="r"/>
            <a:r>
              <a:rPr lang="en-US" i="1" dirty="0" smtClean="0"/>
              <a:t>Ukraine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Average </a:t>
            </a:r>
            <a:r>
              <a:rPr lang="en-US" sz="3200" dirty="0"/>
              <a:t>numbers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substitutions</a:t>
            </a:r>
            <a:r>
              <a:rPr lang="en-US" sz="3200" dirty="0"/>
              <a:t>, insertions and deletions </a:t>
            </a:r>
            <a:br>
              <a:rPr lang="en-US" sz="3200" dirty="0"/>
            </a:br>
            <a:r>
              <a:rPr lang="en-US" sz="3200" dirty="0" smtClean="0"/>
              <a:t>made </a:t>
            </a:r>
            <a:r>
              <a:rPr lang="en-US" sz="3200" dirty="0"/>
              <a:t>to correct the test text, and the values of metric E </a:t>
            </a:r>
            <a:r>
              <a:rPr lang="en-US" sz="3200" dirty="0" smtClean="0"/>
              <a:t>(%)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124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447800"/>
                <a:gridCol w="1295400"/>
                <a:gridCol w="1402080"/>
                <a:gridCol w="1645920"/>
              </a:tblGrid>
              <a:tr h="57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Application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15900" algn="l"/>
                          <a:tab pos="45720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I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E %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Google Translate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6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3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85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1.68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IPhone (iOS)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55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3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1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85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9.97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Speech Texter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7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1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6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85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2.36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Voice Dictation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5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113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11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85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21.80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</a:t>
            </a:r>
            <a:r>
              <a:rPr lang="en-US" dirty="0"/>
              <a:t>of substitutions</a:t>
            </a:r>
          </a:p>
        </p:txBody>
      </p:sp>
      <p:pic>
        <p:nvPicPr>
          <p:cNvPr id="6" name="Content Placeholder 5" descr="замі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272" y="1676400"/>
            <a:ext cx="5752928" cy="4785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numbers of </a:t>
            </a:r>
            <a:r>
              <a:rPr lang="en-US" dirty="0" smtClean="0"/>
              <a:t>insertions</a:t>
            </a:r>
            <a:endParaRPr lang="en-US" dirty="0"/>
          </a:p>
        </p:txBody>
      </p:sp>
      <p:pic>
        <p:nvPicPr>
          <p:cNvPr id="4" name="Content Placeholder 3" descr="встав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88479"/>
            <a:ext cx="7010400" cy="4763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numbers of </a:t>
            </a:r>
            <a:r>
              <a:rPr lang="en-US" dirty="0" smtClean="0"/>
              <a:t>deletions</a:t>
            </a:r>
            <a:endParaRPr lang="en-US" dirty="0"/>
          </a:p>
        </p:txBody>
      </p:sp>
      <p:pic>
        <p:nvPicPr>
          <p:cNvPr id="4" name="Content Placeholder 3" descr="идаленн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02776"/>
            <a:ext cx="6629400" cy="5133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total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substitutions</a:t>
            </a:r>
            <a:r>
              <a:rPr lang="en-US" sz="3200" dirty="0"/>
              <a:t>, insertions, and </a:t>
            </a:r>
            <a:r>
              <a:rPr lang="en-US" sz="3200" dirty="0" smtClean="0"/>
              <a:t>deletions</a:t>
            </a:r>
            <a:endParaRPr lang="en-US" sz="3200" dirty="0"/>
          </a:p>
        </p:txBody>
      </p:sp>
      <p:pic>
        <p:nvPicPr>
          <p:cNvPr id="4" name="Content Placeholder 3" descr="заагальнакількістьвиправлен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7713" y="1600200"/>
            <a:ext cx="7896226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Adding subtitles to educational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/>
              <a:t>The advantages of subtitles </a:t>
            </a:r>
            <a:r>
              <a:rPr lang="en-GB" dirty="0" smtClean="0"/>
              <a:t>:</a:t>
            </a:r>
            <a:endParaRPr lang="en-US" dirty="0"/>
          </a:p>
          <a:p>
            <a:pPr lvl="0"/>
            <a:r>
              <a:rPr lang="en-GB" sz="3600" dirty="0"/>
              <a:t>Accessibility of material for deaf or hearing-impaired persons,</a:t>
            </a:r>
            <a:endParaRPr lang="en-US" sz="3600" dirty="0"/>
          </a:p>
          <a:p>
            <a:pPr lvl="0"/>
            <a:r>
              <a:rPr lang="en-GB" sz="3600" dirty="0"/>
              <a:t>Better understanding for people with attention deficit,</a:t>
            </a:r>
            <a:endParaRPr lang="en-US" sz="3600" dirty="0"/>
          </a:p>
          <a:p>
            <a:pPr lvl="0"/>
            <a:r>
              <a:rPr lang="en-GB" sz="3600" dirty="0"/>
              <a:t>Video can be viewed in the mute mode in offices, transport and libraries, etc.,</a:t>
            </a:r>
            <a:endParaRPr lang="en-US" sz="3600" dirty="0"/>
          </a:p>
          <a:p>
            <a:pPr lvl="0"/>
            <a:r>
              <a:rPr lang="en-GB" sz="3600" dirty="0"/>
              <a:t>Better user interaction ensure  improved viewing results,</a:t>
            </a:r>
            <a:endParaRPr lang="en-US" sz="3600" dirty="0"/>
          </a:p>
          <a:p>
            <a:pPr lvl="0"/>
            <a:r>
              <a:rPr lang="en-GB" sz="3600" dirty="0"/>
              <a:t>Better understanding when strong accent, loud background noise,</a:t>
            </a:r>
            <a:endParaRPr lang="en-US" sz="3600" dirty="0"/>
          </a:p>
          <a:p>
            <a:pPr lvl="0"/>
            <a:r>
              <a:rPr lang="en-GB" sz="3600" dirty="0"/>
              <a:t>Easier to translate into other languages,</a:t>
            </a:r>
            <a:endParaRPr lang="en-US" sz="3600" dirty="0"/>
          </a:p>
          <a:p>
            <a:r>
              <a:rPr lang="en-GB" sz="3600" dirty="0"/>
              <a:t>Improved literacy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VideoShow</a:t>
            </a:r>
            <a:r>
              <a:rPr lang="en-US" dirty="0"/>
              <a:t> video editing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15 </a:t>
            </a:r>
            <a:r>
              <a:rPr lang="en-US" dirty="0" smtClean="0"/>
              <a:t>steps strategy:</a:t>
            </a:r>
          </a:p>
          <a:p>
            <a:r>
              <a:rPr lang="en-US" dirty="0"/>
              <a:t>1-Open the application,</a:t>
            </a:r>
          </a:p>
          <a:p>
            <a:r>
              <a:rPr lang="en-US" dirty="0"/>
              <a:t>2- Select "Video Editing",</a:t>
            </a:r>
          </a:p>
          <a:p>
            <a:r>
              <a:rPr lang="en-US" dirty="0"/>
              <a:t>3- Select video file,</a:t>
            </a:r>
          </a:p>
          <a:p>
            <a:r>
              <a:rPr lang="en-US" dirty="0"/>
              <a:t>4- Select "Text (or Subtitle)"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mode</a:t>
            </a:r>
            <a:r>
              <a:rPr lang="en-US" dirty="0"/>
              <a:t>:</a:t>
            </a:r>
          </a:p>
        </p:txBody>
      </p:sp>
      <p:pic>
        <p:nvPicPr>
          <p:cNvPr id="4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1371600"/>
            <a:ext cx="289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VideoShow</a:t>
            </a:r>
            <a:r>
              <a:rPr lang="en-US" dirty="0" smtClean="0"/>
              <a:t> video editing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5- Start adding subtitle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by </a:t>
            </a:r>
            <a:r>
              <a:rPr lang="en-US" dirty="0"/>
              <a:t>pressing </a:t>
            </a:r>
            <a:r>
              <a:rPr lang="en-US" dirty="0" smtClean="0"/>
              <a:t>(+),</a:t>
            </a:r>
          </a:p>
          <a:p>
            <a:pPr>
              <a:buNone/>
            </a:pPr>
            <a:r>
              <a:rPr lang="en-US" dirty="0" smtClean="0"/>
              <a:t>6- </a:t>
            </a:r>
            <a:r>
              <a:rPr lang="en-US" dirty="0"/>
              <a:t>Type text:</a:t>
            </a:r>
          </a:p>
          <a:p>
            <a:endParaRPr lang="en-US" dirty="0"/>
          </a:p>
        </p:txBody>
      </p:sp>
      <p:pic>
        <p:nvPicPr>
          <p:cNvPr id="4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3810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VideoShow</a:t>
            </a:r>
            <a:r>
              <a:rPr lang="en-US" dirty="0" smtClean="0"/>
              <a:t> video editing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7- Add text effects,</a:t>
            </a:r>
          </a:p>
          <a:p>
            <a:r>
              <a:rPr lang="en-US" dirty="0"/>
              <a:t>8- Choose text color,</a:t>
            </a:r>
          </a:p>
          <a:p>
            <a:r>
              <a:rPr lang="en-US" dirty="0"/>
              <a:t>9- Select "Font" mode,</a:t>
            </a:r>
          </a:p>
          <a:p>
            <a:r>
              <a:rPr lang="en-US" dirty="0"/>
              <a:t>10- Choose font,</a:t>
            </a:r>
          </a:p>
          <a:p>
            <a:r>
              <a:rPr lang="en-US" dirty="0"/>
              <a:t>11- Put text on a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desired </a:t>
            </a:r>
            <a:r>
              <a:rPr lang="en-US" dirty="0"/>
              <a:t>location:</a:t>
            </a:r>
          </a:p>
          <a:p>
            <a:endParaRPr lang="en-US" dirty="0"/>
          </a:p>
        </p:txBody>
      </p:sp>
      <p:pic>
        <p:nvPicPr>
          <p:cNvPr id="4" name="Рисунок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886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VideoShow</a:t>
            </a:r>
            <a:r>
              <a:rPr lang="en-US" dirty="0" smtClean="0"/>
              <a:t> video editing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12- </a:t>
            </a:r>
            <a:r>
              <a:rPr lang="en-US" dirty="0"/>
              <a:t>Define a time of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subtitle </a:t>
            </a:r>
            <a:r>
              <a:rPr lang="en-US" dirty="0"/>
              <a:t>display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GB" dirty="0" smtClean="0"/>
              <a:t>Steps </a:t>
            </a:r>
            <a:r>
              <a:rPr lang="en-GB" dirty="0"/>
              <a:t>4-12 need to be </a:t>
            </a:r>
            <a:r>
              <a:rPr lang="en-GB" dirty="0" smtClean="0"/>
              <a:t>repeated </a:t>
            </a:r>
          </a:p>
          <a:p>
            <a:pPr>
              <a:buNone/>
            </a:pPr>
            <a:r>
              <a:rPr lang="en-GB" dirty="0"/>
              <a:t>t</a:t>
            </a:r>
            <a:r>
              <a:rPr lang="en-GB" dirty="0" smtClean="0"/>
              <a:t>o form </a:t>
            </a:r>
            <a:r>
              <a:rPr lang="en-GB" dirty="0"/>
              <a:t>all </a:t>
            </a:r>
            <a:r>
              <a:rPr lang="en-GB" dirty="0" smtClean="0"/>
              <a:t>the subtitles </a:t>
            </a:r>
            <a:r>
              <a:rPr lang="en-GB" dirty="0"/>
              <a:t>of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/>
              <a:t>video</a:t>
            </a:r>
            <a:r>
              <a:rPr lang="en-GB" dirty="0" smtClean="0"/>
              <a:t>, taking </a:t>
            </a:r>
            <a:r>
              <a:rPr lang="en-GB" dirty="0"/>
              <a:t>into account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/>
              <a:t>subtitle timing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3048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Hearing Impaired Learners in Ukraine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42 thousand - </a:t>
            </a:r>
            <a:r>
              <a:rPr lang="en-US" dirty="0" smtClean="0"/>
              <a:t>the </a:t>
            </a:r>
            <a:r>
              <a:rPr lang="en-US" dirty="0"/>
              <a:t>population with hearing </a:t>
            </a:r>
            <a:r>
              <a:rPr lang="en-US" dirty="0" smtClean="0"/>
              <a:t>impairment</a:t>
            </a:r>
          </a:p>
          <a:p>
            <a:r>
              <a:rPr lang="en-US" dirty="0"/>
              <a:t>700 deaf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72 universities</a:t>
            </a:r>
          </a:p>
          <a:p>
            <a:r>
              <a:rPr lang="en-US" dirty="0" smtClean="0"/>
              <a:t>41 </a:t>
            </a:r>
            <a:r>
              <a:rPr lang="en-US" dirty="0"/>
              <a:t>vocational </a:t>
            </a:r>
            <a:r>
              <a:rPr lang="en-US" dirty="0" smtClean="0"/>
              <a:t>schools</a:t>
            </a:r>
            <a:endParaRPr lang="en-US" dirty="0"/>
          </a:p>
          <a:p>
            <a:r>
              <a:rPr lang="en-US" dirty="0" smtClean="0"/>
              <a:t>Only 62 educational </a:t>
            </a:r>
            <a:r>
              <a:rPr lang="en-US" dirty="0" err="1" smtClean="0"/>
              <a:t>insitutions</a:t>
            </a:r>
            <a:r>
              <a:rPr lang="en-US" dirty="0" smtClean="0"/>
              <a:t> </a:t>
            </a:r>
            <a:r>
              <a:rPr lang="en-US" dirty="0"/>
              <a:t>offer the assistance of sign language </a:t>
            </a:r>
            <a:r>
              <a:rPr lang="en-US" dirty="0" smtClean="0"/>
              <a:t>interpreters</a:t>
            </a:r>
          </a:p>
          <a:p>
            <a:r>
              <a:rPr lang="en-US" dirty="0" smtClean="0"/>
              <a:t>Only 17 teachers  </a:t>
            </a:r>
            <a:r>
              <a:rPr lang="en-US" dirty="0"/>
              <a:t>in 11 </a:t>
            </a:r>
            <a:r>
              <a:rPr lang="en-US" dirty="0" smtClean="0"/>
              <a:t>high schools</a:t>
            </a:r>
            <a:r>
              <a:rPr lang="en-US" dirty="0"/>
              <a:t>, have sign language interpreter certificates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VideoShow</a:t>
            </a:r>
            <a:r>
              <a:rPr lang="en-US" dirty="0" smtClean="0"/>
              <a:t> video editing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US" dirty="0"/>
              <a:t>- Export of the video file,</a:t>
            </a:r>
          </a:p>
          <a:p>
            <a:r>
              <a:rPr lang="en-US" dirty="0" smtClean="0"/>
              <a:t>14- </a:t>
            </a:r>
            <a:r>
              <a:rPr lang="en-US" dirty="0"/>
              <a:t>Save video.</a:t>
            </a:r>
          </a:p>
          <a:p>
            <a:r>
              <a:rPr lang="en-US" dirty="0"/>
              <a:t>15- Progress of export</a:t>
            </a:r>
          </a:p>
        </p:txBody>
      </p:sp>
      <p:pic>
        <p:nvPicPr>
          <p:cNvPr id="4" name="Рисунок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2209800"/>
            <a:ext cx="3124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Up </a:t>
            </a:r>
            <a:r>
              <a:rPr lang="en-GB" dirty="0"/>
              <a:t>to 80% of the text is displayed </a:t>
            </a:r>
            <a:r>
              <a:rPr lang="en-GB" dirty="0" smtClean="0"/>
              <a:t>correctly</a:t>
            </a:r>
          </a:p>
          <a:p>
            <a:r>
              <a:rPr lang="en-GB" dirty="0" smtClean="0"/>
              <a:t>The </a:t>
            </a:r>
            <a:r>
              <a:rPr lang="en-GB" dirty="0"/>
              <a:t>lowest input error rate is provided by Google Translate service (1.68%) and Speech </a:t>
            </a:r>
            <a:r>
              <a:rPr lang="en-GB" dirty="0" err="1"/>
              <a:t>Texter</a:t>
            </a:r>
            <a:r>
              <a:rPr lang="en-GB" dirty="0"/>
              <a:t> application (2.36</a:t>
            </a:r>
            <a:r>
              <a:rPr lang="en-GB" dirty="0" smtClean="0"/>
              <a:t>%)</a:t>
            </a:r>
          </a:p>
          <a:p>
            <a:r>
              <a:rPr lang="en-GB" dirty="0" smtClean="0"/>
              <a:t>While </a:t>
            </a:r>
            <a:r>
              <a:rPr lang="en-GB" dirty="0"/>
              <a:t>choosing a tool  the availability of Internet access should be taken into </a:t>
            </a:r>
            <a:r>
              <a:rPr lang="en-GB" dirty="0" smtClean="0"/>
              <a:t>account</a:t>
            </a:r>
          </a:p>
          <a:p>
            <a:r>
              <a:rPr lang="en-GB" dirty="0" smtClean="0"/>
              <a:t>Voice </a:t>
            </a:r>
            <a:r>
              <a:rPr lang="en-GB" dirty="0"/>
              <a:t>input is a useful supplement to the assistance of a sign language interpreter which is the traditional form of learning support for deaf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Creating subtitles with </a:t>
            </a:r>
            <a:r>
              <a:rPr lang="en-GB" b="1" dirty="0" err="1" smtClean="0"/>
              <a:t>VideoShow</a:t>
            </a:r>
            <a:r>
              <a:rPr lang="en-GB" dirty="0" smtClean="0"/>
              <a:t> </a:t>
            </a:r>
            <a:r>
              <a:rPr lang="en-GB" dirty="0"/>
              <a:t>may seem like a time-consuming process compared to </a:t>
            </a:r>
            <a:r>
              <a:rPr lang="en-GB" b="1" dirty="0"/>
              <a:t>YouTube</a:t>
            </a:r>
            <a:r>
              <a:rPr lang="en-GB" dirty="0"/>
              <a:t> automatic mode, but </a:t>
            </a:r>
            <a:r>
              <a:rPr lang="en-GB" b="1" dirty="0" err="1"/>
              <a:t>VideoShow</a:t>
            </a:r>
            <a:r>
              <a:rPr lang="en-GB" dirty="0"/>
              <a:t> allows editing the content of subtitles, that is often necessary when developing educational videos.</a:t>
            </a:r>
            <a:endParaRPr lang="en-US" dirty="0"/>
          </a:p>
          <a:p>
            <a:r>
              <a:rPr lang="en-GB" dirty="0" smtClean="0"/>
              <a:t>Information </a:t>
            </a:r>
            <a:r>
              <a:rPr lang="en-GB" dirty="0"/>
              <a:t>technology tools in combination with traditional methods of organizing the educational process ensure a more complete implementation of the inclusive education model for deaf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Information technology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universal method of deaf education exists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Most students who are deaf are primarily visual learners. </a:t>
            </a:r>
            <a:endParaRPr lang="en-US" dirty="0" smtClean="0"/>
          </a:p>
          <a:p>
            <a:r>
              <a:rPr lang="en-US" dirty="0" smtClean="0"/>
              <a:t>Communication </a:t>
            </a:r>
            <a:r>
              <a:rPr lang="en-US" dirty="0"/>
              <a:t>and instruction with this student population can be enhanced through building a visually rich learning environment using information technology tools and hands-on teaching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Voice typing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</a:t>
            </a:r>
            <a:r>
              <a:rPr lang="en-US" dirty="0"/>
              <a:t>of applications of different technology </a:t>
            </a:r>
            <a:r>
              <a:rPr lang="en-US" dirty="0" smtClean="0"/>
              <a:t>implementation:</a:t>
            </a:r>
          </a:p>
          <a:p>
            <a:r>
              <a:rPr lang="en-US" dirty="0" smtClean="0"/>
              <a:t>1 </a:t>
            </a:r>
            <a:r>
              <a:rPr lang="en-US" dirty="0"/>
              <a:t>- </a:t>
            </a:r>
            <a:r>
              <a:rPr lang="en-US" b="1" dirty="0"/>
              <a:t>Speech </a:t>
            </a:r>
            <a:r>
              <a:rPr lang="en-US" b="1" dirty="0" err="1"/>
              <a:t>Texter</a:t>
            </a:r>
            <a:r>
              <a:rPr lang="en-US" dirty="0"/>
              <a:t>, </a:t>
            </a:r>
            <a:r>
              <a:rPr lang="en-US" b="1" dirty="0"/>
              <a:t>Voice Dictation </a:t>
            </a:r>
            <a:r>
              <a:rPr lang="en-US" dirty="0"/>
              <a:t>and the </a:t>
            </a:r>
            <a:r>
              <a:rPr lang="en-US" b="1" dirty="0"/>
              <a:t>voice input function </a:t>
            </a:r>
            <a:r>
              <a:rPr lang="en-US" dirty="0"/>
              <a:t>from the 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/>
              <a:t>keyboard (</a:t>
            </a:r>
            <a:r>
              <a:rPr lang="en-US" dirty="0" err="1"/>
              <a:t>iOS</a:t>
            </a:r>
            <a:r>
              <a:rPr lang="en-US" dirty="0"/>
              <a:t>), which can be used without the Internet access; </a:t>
            </a:r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/>
              <a:t>Google Translate web-based service, available via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 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User Error Correction Factor</a:t>
            </a:r>
            <a:r>
              <a:rPr lang="en-US" dirty="0"/>
              <a:t> E:</a:t>
            </a:r>
          </a:p>
          <a:p>
            <a:pPr algn="ctr">
              <a:buNone/>
            </a:pPr>
            <a:r>
              <a:rPr lang="en-US" dirty="0" smtClean="0"/>
              <a:t>E</a:t>
            </a:r>
            <a:r>
              <a:rPr lang="uk-UA" dirty="0" smtClean="0"/>
              <a:t> </a:t>
            </a:r>
            <a:r>
              <a:rPr lang="uk-UA" dirty="0"/>
              <a:t>= (</a:t>
            </a:r>
            <a:r>
              <a:rPr lang="en-US" dirty="0"/>
              <a:t>S</a:t>
            </a:r>
            <a:r>
              <a:rPr lang="uk-UA" dirty="0"/>
              <a:t> + </a:t>
            </a:r>
            <a:r>
              <a:rPr lang="en-US" dirty="0"/>
              <a:t>I</a:t>
            </a:r>
            <a:r>
              <a:rPr lang="uk-UA" dirty="0"/>
              <a:t> + </a:t>
            </a:r>
            <a:r>
              <a:rPr lang="en-US" dirty="0"/>
              <a:t>D</a:t>
            </a:r>
            <a:r>
              <a:rPr lang="uk-UA" dirty="0"/>
              <a:t>) / </a:t>
            </a:r>
            <a:r>
              <a:rPr lang="en-US" dirty="0"/>
              <a:t>N</a:t>
            </a:r>
            <a:r>
              <a:rPr lang="uk-UA" dirty="0"/>
              <a:t>,</a:t>
            </a:r>
            <a:endParaRPr lang="en-US" dirty="0"/>
          </a:p>
          <a:p>
            <a:pPr>
              <a:buNone/>
            </a:pPr>
            <a:r>
              <a:rPr lang="en-US" dirty="0" smtClean="0"/>
              <a:t>where </a:t>
            </a:r>
          </a:p>
          <a:p>
            <a:pPr>
              <a:buNone/>
            </a:pPr>
            <a:r>
              <a:rPr lang="en-US" dirty="0" smtClean="0"/>
              <a:t>S</a:t>
            </a:r>
            <a:r>
              <a:rPr lang="en-US" dirty="0"/>
              <a:t>, I, D - numbers of </a:t>
            </a:r>
            <a:r>
              <a:rPr lang="en-US" b="1" dirty="0"/>
              <a:t>substitutions, insertions, deletions</a:t>
            </a:r>
            <a:r>
              <a:rPr lang="en-US" dirty="0"/>
              <a:t>, respectively, required to correct speech recognition errors;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 </a:t>
            </a:r>
            <a:r>
              <a:rPr lang="en-US" dirty="0"/>
              <a:t>- the number of characters in the text.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of voice typing</a:t>
            </a:r>
          </a:p>
        </p:txBody>
      </p:sp>
      <p:pic>
        <p:nvPicPr>
          <p:cNvPr id="4" name="Рисунок 1" descr="ffn"/>
          <p:cNvPicPr>
            <a:picLocks noGrp="1"/>
          </p:cNvPicPr>
          <p:nvPr>
            <p:ph idx="1"/>
          </p:nvPr>
        </p:nvPicPr>
        <p:blipFill>
          <a:blip r:embed="rId2" cstate="print"/>
          <a:srcRect t="9012" r="4442" b="21593"/>
          <a:stretch>
            <a:fillRect/>
          </a:stretch>
        </p:blipFill>
        <p:spPr bwMode="auto">
          <a:xfrm>
            <a:off x="1676400" y="1447800"/>
            <a:ext cx="5752400" cy="424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791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562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Google </a:t>
            </a:r>
            <a:r>
              <a:rPr lang="en-GB" sz="2400" b="1" dirty="0"/>
              <a:t>Translate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(false </a:t>
            </a:r>
            <a:r>
              <a:rPr lang="en-GB" sz="2400" b="1" dirty="0"/>
              <a:t>recognition parts being </a:t>
            </a:r>
            <a:r>
              <a:rPr lang="en-GB" sz="2400" b="1" dirty="0" smtClean="0"/>
              <a:t>marked)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voice typing</a:t>
            </a:r>
            <a:endParaRPr lang="en-US" dirty="0"/>
          </a:p>
        </p:txBody>
      </p:sp>
      <p:pic>
        <p:nvPicPr>
          <p:cNvPr id="4" name="Рисунок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21336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Voice </a:t>
            </a:r>
            <a:r>
              <a:rPr lang="en-US" sz="2400" b="1" dirty="0"/>
              <a:t>input function from the </a:t>
            </a:r>
            <a:r>
              <a:rPr lang="en-US" sz="2400" b="1" dirty="0" err="1"/>
              <a:t>iPhone</a:t>
            </a:r>
            <a:r>
              <a:rPr lang="en-US" sz="2400" b="1" dirty="0"/>
              <a:t> keyboard (</a:t>
            </a:r>
            <a:r>
              <a:rPr lang="en-US" sz="2400" b="1" dirty="0" err="1"/>
              <a:t>iOS</a:t>
            </a:r>
            <a:r>
              <a:rPr lang="en-US" sz="2400" b="1" dirty="0"/>
              <a:t>)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(false </a:t>
            </a:r>
            <a:r>
              <a:rPr lang="en-GB" sz="2400" b="1" dirty="0"/>
              <a:t>recognition parts being </a:t>
            </a:r>
            <a:r>
              <a:rPr lang="en-GB" sz="2400" b="1" dirty="0" smtClean="0"/>
              <a:t>marked)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voice typing</a:t>
            </a:r>
            <a:endParaRPr lang="en-US" dirty="0"/>
          </a:p>
        </p:txBody>
      </p:sp>
      <p:pic>
        <p:nvPicPr>
          <p:cNvPr id="4" name="Content Placeholder 3" descr="fig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2484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Speech </a:t>
            </a:r>
            <a:r>
              <a:rPr lang="en-US" sz="2400" b="1" dirty="0" err="1"/>
              <a:t>Texter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(false </a:t>
            </a:r>
            <a:r>
              <a:rPr lang="en-GB" sz="2400" b="1" dirty="0"/>
              <a:t>recognition parts being </a:t>
            </a:r>
            <a:r>
              <a:rPr lang="en-GB" sz="2400" b="1" dirty="0" smtClean="0"/>
              <a:t>marked)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voice typing</a:t>
            </a:r>
            <a:endParaRPr lang="en-US" dirty="0"/>
          </a:p>
        </p:txBody>
      </p:sp>
      <p:pic>
        <p:nvPicPr>
          <p:cNvPr id="4" name="Рисунок 8" descr="kmll"/>
          <p:cNvPicPr>
            <a:picLocks noGrp="1"/>
          </p:cNvPicPr>
          <p:nvPr>
            <p:ph idx="1"/>
          </p:nvPr>
        </p:nvPicPr>
        <p:blipFill>
          <a:blip r:embed="rId2" cstate="print"/>
          <a:srcRect l="10191" t="32841"/>
          <a:stretch>
            <a:fillRect/>
          </a:stretch>
        </p:blipFill>
        <p:spPr bwMode="auto">
          <a:xfrm>
            <a:off x="990600" y="16002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943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Voice Dictation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(false </a:t>
            </a:r>
            <a:r>
              <a:rPr lang="en-GB" sz="2400" b="1" dirty="0"/>
              <a:t>recognition parts being </a:t>
            </a:r>
            <a:r>
              <a:rPr lang="en-GB" sz="2400" b="1" dirty="0" smtClean="0"/>
              <a:t>marked)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665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Building a Visually Rich Learning Environment to Bridge  the Communication Divide in Deaf Education</vt:lpstr>
      <vt:lpstr>Hearing Impaired Learners in Ukraine</vt:lpstr>
      <vt:lpstr>Information technology tools</vt:lpstr>
      <vt:lpstr>Voice typing applications</vt:lpstr>
      <vt:lpstr>Speech recognition accuracy </vt:lpstr>
      <vt:lpstr>Examples of voice typing</vt:lpstr>
      <vt:lpstr>Examples of voice typing</vt:lpstr>
      <vt:lpstr>Examples of voice typing</vt:lpstr>
      <vt:lpstr>Examples of voice typing</vt:lpstr>
      <vt:lpstr>Average numbers of  substitutions, insertions and deletions  made to correct the test text, and the values of metric E (%)</vt:lpstr>
      <vt:lpstr>Average number of substitutions</vt:lpstr>
      <vt:lpstr>Average numbers of insertions</vt:lpstr>
      <vt:lpstr>Average numbers of deletions</vt:lpstr>
      <vt:lpstr>The total of  substitutions, insertions, and deletions</vt:lpstr>
      <vt:lpstr>Adding subtitles to educational videos</vt:lpstr>
      <vt:lpstr>VideoShow video editing application</vt:lpstr>
      <vt:lpstr>VideoShow video editing application</vt:lpstr>
      <vt:lpstr>VideoShow video editing application</vt:lpstr>
      <vt:lpstr>VideoShow video editing application</vt:lpstr>
      <vt:lpstr>VideoShow video editing application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Visually Rich Learning Environment to Bridge  the Communication Divide in Deaf Education</dc:title>
  <dc:creator>Owner</dc:creator>
  <cp:lastModifiedBy>Owner</cp:lastModifiedBy>
  <cp:revision>7</cp:revision>
  <dcterms:created xsi:type="dcterms:W3CDTF">2020-07-02T11:08:43Z</dcterms:created>
  <dcterms:modified xsi:type="dcterms:W3CDTF">2020-07-02T12:12:43Z</dcterms:modified>
</cp:coreProperties>
</file>